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media/image8.jpg" ContentType="image/jpg"/>
  <Override PartName="/ppt/media/image9.jpg" ContentType="image/jpg"/>
  <Override PartName="/ppt/media/image11.jpg" ContentType="image/jpg"/>
  <Override PartName="/ppt/media/image12.jpg" ContentType="image/jp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94660"/>
  </p:normalViewPr>
  <p:slideViewPr>
    <p:cSldViewPr snapToGrid="0">
      <p:cViewPr varScale="1">
        <p:scale>
          <a:sx n="62" d="100"/>
          <a:sy n="62" d="100"/>
        </p:scale>
        <p:origin x="504"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14E3C12E-C781-1B46-BE86-9BF56A92DD22}" type="datetime1">
              <a:rPr kumimoji="1" lang="ja-JP" altLang="en-US" smtClean="0"/>
              <a:t>2024/4/8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97F4E3-19D8-4940-B62C-99C156863F37}" type="slidenum">
              <a:rPr kumimoji="1" lang="ja-JP" altLang="en-US" smtClean="0"/>
              <a:t>‹#›</a:t>
            </a:fld>
            <a:endParaRPr kumimoji="1" lang="ja-JP" altLang="en-US"/>
          </a:p>
        </p:txBody>
      </p:sp>
    </p:spTree>
    <p:extLst>
      <p:ext uri="{BB962C8B-B14F-4D97-AF65-F5344CB8AC3E}">
        <p14:creationId xmlns:p14="http://schemas.microsoft.com/office/powerpoint/2010/main" val="17882670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0DFBD83-E114-9646-AA22-2363BB74C416}" type="datetime1">
              <a:rPr kumimoji="1" lang="ja-JP" altLang="en-US" smtClean="0"/>
              <a:t>2024/4/8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97F4E3-19D8-4940-B62C-99C156863F37}" type="slidenum">
              <a:rPr kumimoji="1" lang="ja-JP" altLang="en-US" smtClean="0"/>
              <a:t>‹#›</a:t>
            </a:fld>
            <a:endParaRPr kumimoji="1" lang="ja-JP" altLang="en-US"/>
          </a:p>
        </p:txBody>
      </p:sp>
    </p:spTree>
    <p:extLst>
      <p:ext uri="{BB962C8B-B14F-4D97-AF65-F5344CB8AC3E}">
        <p14:creationId xmlns:p14="http://schemas.microsoft.com/office/powerpoint/2010/main" val="20896880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13A7DCA-1180-C940-BD13-0A6538C8CF5E}" type="datetime1">
              <a:rPr kumimoji="1" lang="ja-JP" altLang="en-US" smtClean="0"/>
              <a:t>2024/4/8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97F4E3-19D8-4940-B62C-99C156863F37}" type="slidenum">
              <a:rPr kumimoji="1" lang="ja-JP" altLang="en-US" smtClean="0"/>
              <a:t>‹#›</a:t>
            </a:fld>
            <a:endParaRPr kumimoji="1" lang="ja-JP" altLang="en-US"/>
          </a:p>
        </p:txBody>
      </p:sp>
    </p:spTree>
    <p:extLst>
      <p:ext uri="{BB962C8B-B14F-4D97-AF65-F5344CB8AC3E}">
        <p14:creationId xmlns:p14="http://schemas.microsoft.com/office/powerpoint/2010/main" val="42217292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タイトル（中央）">
    <p:spTree>
      <p:nvGrpSpPr>
        <p:cNvPr id="1" name=""/>
        <p:cNvGrpSpPr/>
        <p:nvPr/>
      </p:nvGrpSpPr>
      <p:grpSpPr>
        <a:xfrm>
          <a:off x="0" y="0"/>
          <a:ext cx="0" cy="0"/>
          <a:chOff x="0" y="0"/>
          <a:chExt cx="0" cy="0"/>
        </a:xfrm>
      </p:grpSpPr>
      <p:sp>
        <p:nvSpPr>
          <p:cNvPr id="30" name="タイトルテキスト"/>
          <p:cNvSpPr txBox="1">
            <a:spLocks noGrp="1"/>
          </p:cNvSpPr>
          <p:nvPr>
            <p:ph type="title"/>
          </p:nvPr>
        </p:nvSpPr>
        <p:spPr>
          <a:xfrm>
            <a:off x="3336727" y="2558355"/>
            <a:ext cx="5518548" cy="1741290"/>
          </a:xfrm>
          <a:prstGeom prst="rect">
            <a:avLst/>
          </a:prstGeom>
        </p:spPr>
        <p:txBody>
          <a:bodyPr anchor="ctr"/>
          <a:lstStyle/>
          <a:p>
            <a:r>
              <a:rPr lang="ja-JP" altLang="en-US"/>
              <a:t>マスター タイトルの書式設定</a:t>
            </a:r>
            <a:endParaRPr dirty="0"/>
          </a:p>
        </p:txBody>
      </p:sp>
      <p:sp>
        <p:nvSpPr>
          <p:cNvPr id="31" name="スライド番号"/>
          <p:cNvSpPr txBox="1">
            <a:spLocks noGrp="1"/>
          </p:cNvSpPr>
          <p:nvPr>
            <p:ph type="sldNum" sz="quarter" idx="2"/>
          </p:nvPr>
        </p:nvSpPr>
        <p:spPr>
          <a:xfrm>
            <a:off x="5967980" y="5759649"/>
            <a:ext cx="252473" cy="246702"/>
          </a:xfrm>
          <a:prstGeom prst="rect">
            <a:avLst/>
          </a:prstGeom>
        </p:spPr>
        <p:txBody>
          <a:bodyPr/>
          <a:lstStyle>
            <a:lvl1pPr>
              <a:defRPr>
                <a:latin typeface="Helvetica Neue Light"/>
                <a:ea typeface="Helvetica Neue Light"/>
                <a:cs typeface="Helvetica Neue Light"/>
                <a:sym typeface="Helvetica Neue Light"/>
              </a:defRPr>
            </a:lvl1pPr>
          </a:lstStyle>
          <a:p>
            <a:fld id="{00000000-1234-1234-1234-123412341234}" type="slidenum">
              <a:rPr lang="en-US" altLang="ja-JP" smtClean="0"/>
              <a:pPr/>
              <a:t>‹#›</a:t>
            </a:fld>
            <a:endParaRPr lang="ja-JP" altLang="en-US"/>
          </a:p>
        </p:txBody>
      </p:sp>
    </p:spTree>
    <p:extLst>
      <p:ext uri="{BB962C8B-B14F-4D97-AF65-F5344CB8AC3E}">
        <p14:creationId xmlns:p14="http://schemas.microsoft.com/office/powerpoint/2010/main" val="2247925040"/>
      </p:ext>
    </p:extLst>
  </p:cSld>
  <p:clrMapOvr>
    <a:masterClrMapping/>
  </p:clrMapOvr>
  <p:transition spd="med"/>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700" b="0" i="0">
                <a:solidFill>
                  <a:schemeClr val="tx1"/>
                </a:solidFill>
                <a:latin typeface="游ゴシック"/>
                <a:cs typeface="游ゴシック"/>
              </a:defRPr>
            </a:lvl1pPr>
          </a:lstStyle>
          <a:p>
            <a:endParaRPr/>
          </a:p>
        </p:txBody>
      </p:sp>
      <p:sp>
        <p:nvSpPr>
          <p:cNvPr id="3" name="Holder 3"/>
          <p:cNvSpPr>
            <a:spLocks noGrp="1"/>
          </p:cNvSpPr>
          <p:nvPr>
            <p:ph sz="half" idx="2"/>
          </p:nvPr>
        </p:nvSpPr>
        <p:spPr>
          <a:xfrm>
            <a:off x="609600" y="1577340"/>
            <a:ext cx="5303520" cy="387798"/>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387798"/>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4/8/2024</a:t>
            </a:fld>
            <a:endParaRPr lang="en-US"/>
          </a:p>
        </p:txBody>
      </p:sp>
      <p:sp>
        <p:nvSpPr>
          <p:cNvPr id="7" name="Holder 7"/>
          <p:cNvSpPr>
            <a:spLocks noGrp="1"/>
          </p:cNvSpPr>
          <p:nvPr>
            <p:ph type="sldNum" sz="quarter" idx="7"/>
          </p:nvPr>
        </p:nvSpPr>
        <p:spPr/>
        <p:txBody>
          <a:bodyPr lIns="0" tIns="0" rIns="0" bIns="0"/>
          <a:lstStyle>
            <a:lvl1pPr>
              <a:defRPr sz="900" b="0" i="0">
                <a:solidFill>
                  <a:schemeClr val="bg1"/>
                </a:solidFill>
                <a:latin typeface="游ゴシック"/>
                <a:cs typeface="游ゴシック"/>
              </a:defRPr>
            </a:lvl1pPr>
          </a:lstStyle>
          <a:p>
            <a:pPr marL="28575">
              <a:lnSpc>
                <a:spcPts val="1050"/>
              </a:lnSpc>
            </a:pPr>
            <a:fld id="{81D60167-4931-47E6-BA6A-407CBD079E47}" type="slidenum">
              <a:rPr lang="en-US" altLang="ja-JP" spc="-38" smtClean="0"/>
              <a:pPr marL="28575">
                <a:lnSpc>
                  <a:spcPts val="1050"/>
                </a:lnSpc>
              </a:pPr>
              <a:t>‹#›</a:t>
            </a:fld>
            <a:endParaRPr lang="en-US" altLang="ja-JP" spc="-38" dirty="0"/>
          </a:p>
        </p:txBody>
      </p:sp>
    </p:spTree>
    <p:extLst>
      <p:ext uri="{BB962C8B-B14F-4D97-AF65-F5344CB8AC3E}">
        <p14:creationId xmlns:p14="http://schemas.microsoft.com/office/powerpoint/2010/main" val="2163016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3A52937-C1E6-7A41-B9BA-FD6FE2D36665}" type="datetime1">
              <a:rPr kumimoji="1" lang="ja-JP" altLang="en-US" smtClean="0"/>
              <a:t>2024/4/8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97F4E3-19D8-4940-B62C-99C156863F37}" type="slidenum">
              <a:rPr kumimoji="1" lang="ja-JP" altLang="en-US" smtClean="0"/>
              <a:t>‹#›</a:t>
            </a:fld>
            <a:endParaRPr kumimoji="1" lang="ja-JP" altLang="en-US"/>
          </a:p>
        </p:txBody>
      </p:sp>
    </p:spTree>
    <p:extLst>
      <p:ext uri="{BB962C8B-B14F-4D97-AF65-F5344CB8AC3E}">
        <p14:creationId xmlns:p14="http://schemas.microsoft.com/office/powerpoint/2010/main" val="1106729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2" y="1709742"/>
            <a:ext cx="105156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2" y="4589467"/>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423EE617-E00C-484B-B8E9-80C8318AD23B}" type="datetime1">
              <a:rPr kumimoji="1" lang="ja-JP" altLang="en-US" smtClean="0"/>
              <a:t>2024/4/8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97F4E3-19D8-4940-B62C-99C156863F37}" type="slidenum">
              <a:rPr kumimoji="1" lang="ja-JP" altLang="en-US" smtClean="0"/>
              <a:t>‹#›</a:t>
            </a:fld>
            <a:endParaRPr kumimoji="1" lang="ja-JP" altLang="en-US"/>
          </a:p>
        </p:txBody>
      </p:sp>
    </p:spTree>
    <p:extLst>
      <p:ext uri="{BB962C8B-B14F-4D97-AF65-F5344CB8AC3E}">
        <p14:creationId xmlns:p14="http://schemas.microsoft.com/office/powerpoint/2010/main" val="653782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2D8A3ED2-047F-1049-BA73-3C32F8D6BF00}" type="datetime1">
              <a:rPr kumimoji="1" lang="ja-JP" altLang="en-US" smtClean="0"/>
              <a:t>2024/4/8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797F4E3-19D8-4940-B62C-99C156863F37}" type="slidenum">
              <a:rPr kumimoji="1" lang="ja-JP" altLang="en-US" smtClean="0"/>
              <a:t>‹#›</a:t>
            </a:fld>
            <a:endParaRPr kumimoji="1" lang="ja-JP" altLang="en-US"/>
          </a:p>
        </p:txBody>
      </p:sp>
    </p:spTree>
    <p:extLst>
      <p:ext uri="{BB962C8B-B14F-4D97-AF65-F5344CB8AC3E}">
        <p14:creationId xmlns:p14="http://schemas.microsoft.com/office/powerpoint/2010/main" val="2943071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9" y="365129"/>
            <a:ext cx="105156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39789"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1"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4F805489-F6AE-EC47-9EDD-49DF3C1D0FDF}" type="datetime1">
              <a:rPr kumimoji="1" lang="ja-JP" altLang="en-US" smtClean="0"/>
              <a:t>2024/4/8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797F4E3-19D8-4940-B62C-99C156863F37}" type="slidenum">
              <a:rPr kumimoji="1" lang="ja-JP" altLang="en-US" smtClean="0"/>
              <a:t>‹#›</a:t>
            </a:fld>
            <a:endParaRPr kumimoji="1" lang="ja-JP" altLang="en-US"/>
          </a:p>
        </p:txBody>
      </p:sp>
    </p:spTree>
    <p:extLst>
      <p:ext uri="{BB962C8B-B14F-4D97-AF65-F5344CB8AC3E}">
        <p14:creationId xmlns:p14="http://schemas.microsoft.com/office/powerpoint/2010/main" val="36180315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327A78B4-A594-DD43-80F0-D7A2B2F9B2D1}" type="datetime1">
              <a:rPr kumimoji="1" lang="ja-JP" altLang="en-US" smtClean="0"/>
              <a:t>2024/4/8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797F4E3-19D8-4940-B62C-99C156863F37}" type="slidenum">
              <a:rPr kumimoji="1" lang="ja-JP" altLang="en-US" smtClean="0"/>
              <a:t>‹#›</a:t>
            </a:fld>
            <a:endParaRPr kumimoji="1" lang="ja-JP" altLang="en-US"/>
          </a:p>
        </p:txBody>
      </p:sp>
    </p:spTree>
    <p:extLst>
      <p:ext uri="{BB962C8B-B14F-4D97-AF65-F5344CB8AC3E}">
        <p14:creationId xmlns:p14="http://schemas.microsoft.com/office/powerpoint/2010/main" val="17676570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5FF78C-D47C-6841-ABD8-106EA7299EDC}" type="datetime1">
              <a:rPr kumimoji="1" lang="ja-JP" altLang="en-US" smtClean="0"/>
              <a:t>2024/4/8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797F4E3-19D8-4940-B62C-99C156863F37}" type="slidenum">
              <a:rPr kumimoji="1" lang="ja-JP" altLang="en-US" smtClean="0"/>
              <a:t>‹#›</a:t>
            </a:fld>
            <a:endParaRPr kumimoji="1" lang="ja-JP" altLang="en-US"/>
          </a:p>
        </p:txBody>
      </p:sp>
    </p:spTree>
    <p:extLst>
      <p:ext uri="{BB962C8B-B14F-4D97-AF65-F5344CB8AC3E}">
        <p14:creationId xmlns:p14="http://schemas.microsoft.com/office/powerpoint/2010/main" val="2616373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90" y="457200"/>
            <a:ext cx="3932237"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90"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F9EDECB-8044-544E-AA74-4B4252AF8375}" type="datetime1">
              <a:rPr kumimoji="1" lang="ja-JP" altLang="en-US" smtClean="0"/>
              <a:t>2024/4/8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797F4E3-19D8-4940-B62C-99C156863F37}" type="slidenum">
              <a:rPr kumimoji="1" lang="ja-JP" altLang="en-US" smtClean="0"/>
              <a:t>‹#›</a:t>
            </a:fld>
            <a:endParaRPr kumimoji="1" lang="ja-JP" altLang="en-US"/>
          </a:p>
        </p:txBody>
      </p:sp>
    </p:spTree>
    <p:extLst>
      <p:ext uri="{BB962C8B-B14F-4D97-AF65-F5344CB8AC3E}">
        <p14:creationId xmlns:p14="http://schemas.microsoft.com/office/powerpoint/2010/main" val="2987420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90" y="457200"/>
            <a:ext cx="3932237"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987429"/>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39790"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F752199-E052-704A-ACD8-92582E9EBD1F}" type="datetime1">
              <a:rPr kumimoji="1" lang="ja-JP" altLang="en-US" smtClean="0"/>
              <a:t>2024/4/8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797F4E3-19D8-4940-B62C-99C156863F37}" type="slidenum">
              <a:rPr kumimoji="1" lang="ja-JP" altLang="en-US" smtClean="0"/>
              <a:t>‹#›</a:t>
            </a:fld>
            <a:endParaRPr kumimoji="1" lang="ja-JP" altLang="en-US"/>
          </a:p>
        </p:txBody>
      </p:sp>
    </p:spTree>
    <p:extLst>
      <p:ext uri="{BB962C8B-B14F-4D97-AF65-F5344CB8AC3E}">
        <p14:creationId xmlns:p14="http://schemas.microsoft.com/office/powerpoint/2010/main" val="24719460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1" y="365129"/>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3AADA2-7A57-8C48-827D-981D84F417AA}" type="datetime1">
              <a:rPr kumimoji="1" lang="ja-JP" altLang="en-US" smtClean="0"/>
              <a:t>2024/4/8</a:t>
            </a:fld>
            <a:endParaRPr kumimoji="1" lang="ja-JP" altLang="en-US"/>
          </a:p>
        </p:txBody>
      </p:sp>
      <p:sp>
        <p:nvSpPr>
          <p:cNvPr id="5" name="Footer Placeholder 4"/>
          <p:cNvSpPr>
            <a:spLocks noGrp="1"/>
          </p:cNvSpPr>
          <p:nvPr>
            <p:ph type="ftr" sz="quarter" idx="3"/>
          </p:nvPr>
        </p:nvSpPr>
        <p:spPr>
          <a:xfrm>
            <a:off x="4038601"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97F4E3-19D8-4940-B62C-99C156863F37}" type="slidenum">
              <a:rPr kumimoji="1" lang="ja-JP" altLang="en-US" smtClean="0"/>
              <a:t>‹#›</a:t>
            </a:fld>
            <a:endParaRPr kumimoji="1" lang="ja-JP" altLang="en-US"/>
          </a:p>
        </p:txBody>
      </p:sp>
    </p:spTree>
    <p:extLst>
      <p:ext uri="{BB962C8B-B14F-4D97-AF65-F5344CB8AC3E}">
        <p14:creationId xmlns:p14="http://schemas.microsoft.com/office/powerpoint/2010/main" val="19544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002019" y="2801548"/>
            <a:ext cx="4187962" cy="702115"/>
          </a:xfrm>
          <a:prstGeom prst="rect">
            <a:avLst/>
          </a:prstGeom>
        </p:spPr>
        <p:txBody>
          <a:bodyPr vert="horz" wrap="square" lIns="0" tIns="9525" rIns="0" bIns="0" rtlCol="0" anchor="ctr">
            <a:spAutoFit/>
          </a:bodyPr>
          <a:lstStyle/>
          <a:p>
            <a:pPr marL="9525">
              <a:lnSpc>
                <a:spcPct val="100000"/>
              </a:lnSpc>
              <a:spcBef>
                <a:spcPts val="75"/>
              </a:spcBef>
            </a:pPr>
            <a:r>
              <a:rPr lang="ja-JP" altLang="en-US" sz="4500" b="1" spc="-11" dirty="0">
                <a:latin typeface="+mn-ea"/>
                <a:ea typeface="+mn-ea"/>
                <a:cs typeface="游ゴシック"/>
              </a:rPr>
              <a:t>ドレス</a:t>
            </a:r>
            <a:r>
              <a:rPr sz="4500" b="1" spc="-11" dirty="0" err="1">
                <a:latin typeface="+mn-ea"/>
                <a:ea typeface="+mn-ea"/>
                <a:cs typeface="游ゴシック"/>
              </a:rPr>
              <a:t>スコード</a:t>
            </a:r>
            <a:endParaRPr sz="4500" dirty="0">
              <a:latin typeface="+mn-ea"/>
              <a:ea typeface="+mn-ea"/>
              <a:cs typeface="游ゴシック"/>
            </a:endParaRPr>
          </a:p>
        </p:txBody>
      </p:sp>
      <p:sp>
        <p:nvSpPr>
          <p:cNvPr id="4" name="object 4"/>
          <p:cNvSpPr txBox="1">
            <a:spLocks noGrp="1"/>
          </p:cNvSpPr>
          <p:nvPr>
            <p:ph type="sldNum" sz="quarter" idx="7"/>
          </p:nvPr>
        </p:nvSpPr>
        <p:spPr>
          <a:xfrm>
            <a:off x="14872716" y="6442104"/>
            <a:ext cx="173990" cy="179536"/>
          </a:xfrm>
          <a:prstGeom prst="rect">
            <a:avLst/>
          </a:prstGeom>
        </p:spPr>
        <p:txBody>
          <a:bodyPr vert="horz" wrap="square" lIns="0" tIns="0" rIns="0" bIns="0" rtlCol="0">
            <a:spAutoFit/>
          </a:bodyPr>
          <a:lstStyle>
            <a:defPPr>
              <a:defRPr kern="0"/>
            </a:defPPr>
            <a:lvl1pPr>
              <a:defRPr sz="1200" b="0" i="0">
                <a:solidFill>
                  <a:schemeClr val="bg1"/>
                </a:solidFill>
                <a:latin typeface="游ゴシック"/>
                <a:cs typeface="游ゴシック"/>
              </a:defRPr>
            </a:lvl1pPr>
          </a:lstStyle>
          <a:p>
            <a:pPr marL="38100" defTabSz="457200">
              <a:lnSpc>
                <a:spcPts val="1400"/>
              </a:lnSpc>
            </a:pPr>
            <a:fld id="{81D60167-4931-47E6-BA6A-407CBD079E47}" type="slidenum">
              <a:rPr kumimoji="0" lang="en-US" altLang="ja-JP" spc="-50">
                <a:solidFill>
                  <a:prstClr val="white"/>
                </a:solidFill>
                <a:ea typeface="游ゴシック" panose="020B0400000000000000" pitchFamily="50" charset="-128"/>
              </a:rPr>
              <a:pPr marL="38100" defTabSz="457200">
                <a:lnSpc>
                  <a:spcPts val="1400"/>
                </a:lnSpc>
              </a:pPr>
              <a:t>1</a:t>
            </a:fld>
            <a:endParaRPr kumimoji="0" spc="-38" dirty="0">
              <a:solidFill>
                <a:prstClr val="white"/>
              </a:solidFill>
            </a:endParaRPr>
          </a:p>
        </p:txBody>
      </p:sp>
      <p:sp>
        <p:nvSpPr>
          <p:cNvPr id="3" name="object 3"/>
          <p:cNvSpPr txBox="1"/>
          <p:nvPr/>
        </p:nvSpPr>
        <p:spPr>
          <a:xfrm>
            <a:off x="4580955" y="3798949"/>
            <a:ext cx="3031331" cy="314509"/>
          </a:xfrm>
          <a:prstGeom prst="rect">
            <a:avLst/>
          </a:prstGeom>
        </p:spPr>
        <p:txBody>
          <a:bodyPr vert="horz" wrap="square" lIns="0" tIns="82867" rIns="0" bIns="0" rtlCol="0">
            <a:spAutoFit/>
          </a:bodyPr>
          <a:lstStyle/>
          <a:p>
            <a:pPr algn="ctr" defTabSz="457200">
              <a:spcBef>
                <a:spcPts val="652"/>
              </a:spcBef>
            </a:pPr>
            <a:r>
              <a:rPr kumimoji="0" lang="en-US" altLang="ja-JP" sz="1500" dirty="0">
                <a:solidFill>
                  <a:prstClr val="black"/>
                </a:solidFill>
                <a:latin typeface="游ゴシック"/>
                <a:ea typeface="游ゴシック" panose="020B0400000000000000" pitchFamily="50" charset="-128"/>
                <a:cs typeface="游ゴシック"/>
              </a:rPr>
              <a:t>2024</a:t>
            </a:r>
            <a:r>
              <a:rPr kumimoji="0" lang="ja-JP" altLang="en-US" sz="1500" dirty="0">
                <a:solidFill>
                  <a:prstClr val="black"/>
                </a:solidFill>
                <a:latin typeface="游ゴシック"/>
                <a:ea typeface="游ゴシック" panose="020B0400000000000000" pitchFamily="50" charset="-128"/>
                <a:cs typeface="游ゴシック"/>
              </a:rPr>
              <a:t>年度版</a:t>
            </a:r>
            <a:endParaRPr kumimoji="0" sz="1500" dirty="0">
              <a:solidFill>
                <a:prstClr val="black"/>
              </a:solidFill>
              <a:latin typeface="游ゴシック"/>
              <a:cs typeface="游ゴシック"/>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444103" y="1102843"/>
            <a:ext cx="5076349" cy="686726"/>
          </a:xfrm>
          <a:prstGeom prst="rect">
            <a:avLst/>
          </a:prstGeom>
        </p:spPr>
        <p:txBody>
          <a:bodyPr vert="horz" wrap="square" lIns="0" tIns="9525" rIns="0" bIns="0" rtlCol="0" anchor="ctr">
            <a:spAutoFit/>
          </a:bodyPr>
          <a:lstStyle/>
          <a:p>
            <a:pPr marL="9525">
              <a:lnSpc>
                <a:spcPct val="100000"/>
              </a:lnSpc>
              <a:spcBef>
                <a:spcPts val="75"/>
              </a:spcBef>
            </a:pPr>
            <a:r>
              <a:rPr b="1" spc="-8" dirty="0">
                <a:latin typeface="游ゴシック"/>
                <a:cs typeface="游ゴシック"/>
              </a:rPr>
              <a:t>前年度からの変更点</a:t>
            </a:r>
          </a:p>
        </p:txBody>
      </p:sp>
      <p:sp>
        <p:nvSpPr>
          <p:cNvPr id="3" name="object 3"/>
          <p:cNvSpPr txBox="1"/>
          <p:nvPr/>
        </p:nvSpPr>
        <p:spPr>
          <a:xfrm>
            <a:off x="1995221" y="4358830"/>
            <a:ext cx="8248650" cy="1043234"/>
          </a:xfrm>
          <a:prstGeom prst="rect">
            <a:avLst/>
          </a:prstGeom>
        </p:spPr>
        <p:txBody>
          <a:bodyPr vert="horz" wrap="square" lIns="0" tIns="9525" rIns="0" bIns="0" rtlCol="0">
            <a:spAutoFit/>
          </a:bodyPr>
          <a:lstStyle/>
          <a:p>
            <a:pPr marL="9525" defTabSz="457200">
              <a:spcBef>
                <a:spcPts val="75"/>
              </a:spcBef>
            </a:pPr>
            <a:r>
              <a:rPr kumimoji="0" sz="1350" dirty="0">
                <a:solidFill>
                  <a:prstClr val="black"/>
                </a:solidFill>
                <a:latin typeface="游ゴシック"/>
                <a:cs typeface="游ゴシック"/>
              </a:rPr>
              <a:t>環境省により</a:t>
            </a:r>
            <a:r>
              <a:rPr kumimoji="0" sz="1350" spc="-8" dirty="0">
                <a:solidFill>
                  <a:prstClr val="black"/>
                </a:solidFill>
                <a:latin typeface="游ゴシック"/>
                <a:cs typeface="游ゴシック"/>
              </a:rPr>
              <a:t>2005</a:t>
            </a:r>
            <a:r>
              <a:rPr kumimoji="0" sz="1350" spc="-4" dirty="0">
                <a:solidFill>
                  <a:prstClr val="black"/>
                </a:solidFill>
                <a:latin typeface="游ゴシック"/>
                <a:cs typeface="游ゴシック"/>
              </a:rPr>
              <a:t>年に提唱され、現在官民全体で定着したクール・ビズでは、夏季の高温でも涼しく効率</a:t>
            </a:r>
            <a:endParaRPr kumimoji="0" sz="1350">
              <a:solidFill>
                <a:prstClr val="black"/>
              </a:solidFill>
              <a:latin typeface="游ゴシック"/>
              <a:cs typeface="游ゴシック"/>
            </a:endParaRPr>
          </a:p>
          <a:p>
            <a:pPr marL="9525" defTabSz="457200">
              <a:spcBef>
                <a:spcPts val="1620"/>
              </a:spcBef>
            </a:pPr>
            <a:r>
              <a:rPr kumimoji="0" sz="1350" spc="-11" dirty="0">
                <a:solidFill>
                  <a:prstClr val="black"/>
                </a:solidFill>
                <a:latin typeface="游ゴシック"/>
                <a:cs typeface="游ゴシック"/>
              </a:rPr>
              <a:t>的に働ける服装としてノーネクタイのみならずノージャケットが推奨されている。そうだとすれば、</a:t>
            </a:r>
            <a:r>
              <a:rPr kumimoji="0" sz="1350" spc="-8" dirty="0">
                <a:solidFill>
                  <a:prstClr val="black"/>
                </a:solidFill>
                <a:latin typeface="游ゴシック"/>
                <a:cs typeface="游ゴシック"/>
              </a:rPr>
              <a:t>JC</a:t>
            </a:r>
            <a:r>
              <a:rPr kumimoji="0" sz="1350" spc="-38" dirty="0">
                <a:solidFill>
                  <a:prstClr val="black"/>
                </a:solidFill>
                <a:latin typeface="游ゴシック"/>
                <a:cs typeface="游ゴシック"/>
              </a:rPr>
              <a:t>に</a:t>
            </a:r>
            <a:endParaRPr kumimoji="0" sz="1350">
              <a:solidFill>
                <a:prstClr val="black"/>
              </a:solidFill>
              <a:latin typeface="游ゴシック"/>
              <a:cs typeface="游ゴシック"/>
            </a:endParaRPr>
          </a:p>
          <a:p>
            <a:pPr marL="9525" defTabSz="457200">
              <a:spcBef>
                <a:spcPts val="1620"/>
              </a:spcBef>
            </a:pPr>
            <a:r>
              <a:rPr kumimoji="0" sz="1350" spc="-4" dirty="0">
                <a:solidFill>
                  <a:prstClr val="black"/>
                </a:solidFill>
                <a:latin typeface="游ゴシック"/>
                <a:cs typeface="游ゴシック"/>
              </a:rPr>
              <a:t>おいても、スマートカジュアル可の場面においてはジャケットを着用しない服装が推奨されるべきである。</a:t>
            </a:r>
            <a:endParaRPr kumimoji="0" sz="1350">
              <a:solidFill>
                <a:prstClr val="black"/>
              </a:solidFill>
              <a:latin typeface="游ゴシック"/>
              <a:cs typeface="游ゴシック"/>
            </a:endParaRPr>
          </a:p>
        </p:txBody>
      </p:sp>
      <p:sp>
        <p:nvSpPr>
          <p:cNvPr id="4" name="object 4"/>
          <p:cNvSpPr txBox="1"/>
          <p:nvPr/>
        </p:nvSpPr>
        <p:spPr>
          <a:xfrm>
            <a:off x="5421060" y="3710522"/>
            <a:ext cx="1352073" cy="332303"/>
          </a:xfrm>
          <a:prstGeom prst="rect">
            <a:avLst/>
          </a:prstGeom>
        </p:spPr>
        <p:txBody>
          <a:bodyPr vert="horz" wrap="square" lIns="0" tIns="9049" rIns="0" bIns="0" rtlCol="0">
            <a:spAutoFit/>
          </a:bodyPr>
          <a:lstStyle/>
          <a:p>
            <a:pPr marL="9525" defTabSz="457200">
              <a:spcBef>
                <a:spcPts val="71"/>
              </a:spcBef>
            </a:pPr>
            <a:r>
              <a:rPr kumimoji="0" sz="2100" spc="-30" dirty="0">
                <a:solidFill>
                  <a:prstClr val="black"/>
                </a:solidFill>
                <a:latin typeface="游ゴシック"/>
                <a:cs typeface="游ゴシック"/>
              </a:rPr>
              <a:t>変更の趣旨</a:t>
            </a:r>
            <a:endParaRPr kumimoji="0" sz="2100">
              <a:solidFill>
                <a:prstClr val="black"/>
              </a:solidFill>
              <a:latin typeface="游ゴシック"/>
              <a:cs typeface="游ゴシック"/>
            </a:endParaRPr>
          </a:p>
        </p:txBody>
      </p:sp>
      <p:sp>
        <p:nvSpPr>
          <p:cNvPr id="5" name="object 5"/>
          <p:cNvSpPr txBox="1"/>
          <p:nvPr/>
        </p:nvSpPr>
        <p:spPr>
          <a:xfrm>
            <a:off x="2308860" y="2854358"/>
            <a:ext cx="3105150" cy="217367"/>
          </a:xfrm>
          <a:prstGeom prst="rect">
            <a:avLst/>
          </a:prstGeom>
        </p:spPr>
        <p:txBody>
          <a:bodyPr vert="horz" wrap="square" lIns="0" tIns="9525" rIns="0" bIns="0" rtlCol="0">
            <a:spAutoFit/>
          </a:bodyPr>
          <a:lstStyle/>
          <a:p>
            <a:pPr marL="9525" defTabSz="457200">
              <a:spcBef>
                <a:spcPts val="75"/>
              </a:spcBef>
            </a:pPr>
            <a:r>
              <a:rPr kumimoji="0" sz="1350" spc="-4" dirty="0">
                <a:solidFill>
                  <a:prstClr val="black"/>
                </a:solidFill>
                <a:latin typeface="游ゴシック"/>
                <a:cs typeface="游ゴシック"/>
              </a:rPr>
              <a:t>・ジャケットを省く場合は襟付きのもの</a:t>
            </a:r>
            <a:endParaRPr kumimoji="0" sz="1350">
              <a:solidFill>
                <a:prstClr val="black"/>
              </a:solidFill>
              <a:latin typeface="游ゴシック"/>
              <a:cs typeface="游ゴシック"/>
            </a:endParaRPr>
          </a:p>
        </p:txBody>
      </p:sp>
      <p:sp>
        <p:nvSpPr>
          <p:cNvPr id="6" name="object 6"/>
          <p:cNvSpPr txBox="1"/>
          <p:nvPr/>
        </p:nvSpPr>
        <p:spPr>
          <a:xfrm>
            <a:off x="6871050" y="2651570"/>
            <a:ext cx="2657475" cy="921471"/>
          </a:xfrm>
          <a:prstGeom prst="rect">
            <a:avLst/>
          </a:prstGeom>
        </p:spPr>
        <p:txBody>
          <a:bodyPr vert="horz" wrap="square" lIns="0" tIns="112395" rIns="0" bIns="0" rtlCol="0">
            <a:spAutoFit/>
          </a:bodyPr>
          <a:lstStyle/>
          <a:p>
            <a:pPr marL="9525" defTabSz="457200">
              <a:spcBef>
                <a:spcPts val="885"/>
              </a:spcBef>
            </a:pPr>
            <a:r>
              <a:rPr kumimoji="0" sz="1350" spc="-4" dirty="0">
                <a:solidFill>
                  <a:srgbClr val="FF0000"/>
                </a:solidFill>
                <a:latin typeface="游ゴシック"/>
                <a:cs typeface="游ゴシック"/>
              </a:rPr>
              <a:t>襟付きであればポロシャツ等可</a:t>
            </a:r>
            <a:endParaRPr kumimoji="0" sz="1350">
              <a:solidFill>
                <a:prstClr val="black"/>
              </a:solidFill>
              <a:latin typeface="游ゴシック"/>
              <a:cs typeface="游ゴシック"/>
            </a:endParaRPr>
          </a:p>
          <a:p>
            <a:pPr marL="9525" marR="3810" defTabSz="457200">
              <a:lnSpc>
                <a:spcPts val="2430"/>
              </a:lnSpc>
              <a:spcBef>
                <a:spcPts val="75"/>
              </a:spcBef>
            </a:pPr>
            <a:r>
              <a:rPr kumimoji="0" sz="1350" spc="-8" dirty="0">
                <a:solidFill>
                  <a:srgbClr val="FF0000"/>
                </a:solidFill>
                <a:latin typeface="游ゴシック"/>
                <a:cs typeface="游ゴシック"/>
              </a:rPr>
              <a:t>(ジャケットを持参しない場合は、</a:t>
            </a:r>
            <a:r>
              <a:rPr kumimoji="0" sz="1350" spc="-38" dirty="0">
                <a:solidFill>
                  <a:srgbClr val="FF0000"/>
                </a:solidFill>
                <a:latin typeface="游ゴシック"/>
                <a:cs typeface="游ゴシック"/>
              </a:rPr>
              <a:t> </a:t>
            </a:r>
            <a:r>
              <a:rPr kumimoji="0" sz="1350" spc="-15" dirty="0">
                <a:solidFill>
                  <a:srgbClr val="FF0000"/>
                </a:solidFill>
                <a:latin typeface="游ゴシック"/>
                <a:cs typeface="游ゴシック"/>
              </a:rPr>
              <a:t>JC</a:t>
            </a:r>
            <a:r>
              <a:rPr kumimoji="0" sz="1350" spc="-4" dirty="0">
                <a:solidFill>
                  <a:srgbClr val="FF0000"/>
                </a:solidFill>
                <a:latin typeface="游ゴシック"/>
                <a:cs typeface="游ゴシック"/>
              </a:rPr>
              <a:t>バッジを携行すること)</a:t>
            </a:r>
            <a:endParaRPr kumimoji="0" sz="1350">
              <a:solidFill>
                <a:prstClr val="black"/>
              </a:solidFill>
              <a:latin typeface="游ゴシック"/>
              <a:cs typeface="游ゴシック"/>
            </a:endParaRPr>
          </a:p>
        </p:txBody>
      </p:sp>
      <p:sp>
        <p:nvSpPr>
          <p:cNvPr id="7" name="object 7"/>
          <p:cNvSpPr txBox="1"/>
          <p:nvPr/>
        </p:nvSpPr>
        <p:spPr>
          <a:xfrm>
            <a:off x="4385502" y="1978184"/>
            <a:ext cx="5076349" cy="695062"/>
          </a:xfrm>
          <a:prstGeom prst="rect">
            <a:avLst/>
          </a:prstGeom>
        </p:spPr>
        <p:txBody>
          <a:bodyPr vert="horz" wrap="square" lIns="0" tIns="99060" rIns="0" bIns="0" rtlCol="0">
            <a:spAutoFit/>
          </a:bodyPr>
          <a:lstStyle/>
          <a:p>
            <a:pPr marL="9525" defTabSz="457200">
              <a:spcBef>
                <a:spcPts val="780"/>
              </a:spcBef>
            </a:pPr>
            <a:r>
              <a:rPr kumimoji="0" sz="2100" spc="-30" dirty="0">
                <a:solidFill>
                  <a:prstClr val="black"/>
                </a:solidFill>
                <a:latin typeface="游ゴシック"/>
                <a:cs typeface="游ゴシック"/>
              </a:rPr>
              <a:t>スマートカジュアル(男性版)</a:t>
            </a:r>
            <a:endParaRPr kumimoji="0" sz="2100" dirty="0">
              <a:solidFill>
                <a:prstClr val="black"/>
              </a:solidFill>
              <a:latin typeface="游ゴシック"/>
              <a:cs typeface="游ゴシック"/>
            </a:endParaRPr>
          </a:p>
          <a:p>
            <a:pPr marL="2323624" defTabSz="457200">
              <a:spcBef>
                <a:spcPts val="458"/>
              </a:spcBef>
            </a:pPr>
            <a:r>
              <a:rPr kumimoji="0" sz="1350" spc="-4" dirty="0">
                <a:solidFill>
                  <a:srgbClr val="FF0000"/>
                </a:solidFill>
                <a:latin typeface="游ゴシック"/>
                <a:cs typeface="游ゴシック"/>
              </a:rPr>
              <a:t>・夏季クールビズ期間においては、</a:t>
            </a:r>
            <a:endParaRPr kumimoji="0" sz="1350" dirty="0">
              <a:solidFill>
                <a:prstClr val="black"/>
              </a:solidFill>
              <a:latin typeface="游ゴシック"/>
              <a:cs typeface="游ゴシック"/>
            </a:endParaRPr>
          </a:p>
        </p:txBody>
      </p:sp>
      <p:sp>
        <p:nvSpPr>
          <p:cNvPr id="8" name="object 8"/>
          <p:cNvSpPr/>
          <p:nvPr/>
        </p:nvSpPr>
        <p:spPr>
          <a:xfrm>
            <a:off x="5658231" y="2724912"/>
            <a:ext cx="875824" cy="487204"/>
          </a:xfrm>
          <a:custGeom>
            <a:avLst/>
            <a:gdLst/>
            <a:ahLst/>
            <a:cxnLst/>
            <a:rect l="l" t="t" r="r" b="b"/>
            <a:pathLst>
              <a:path w="1167765" h="649605">
                <a:moveTo>
                  <a:pt x="842771" y="0"/>
                </a:moveTo>
                <a:lnTo>
                  <a:pt x="842771" y="162306"/>
                </a:lnTo>
                <a:lnTo>
                  <a:pt x="0" y="162306"/>
                </a:lnTo>
                <a:lnTo>
                  <a:pt x="0" y="486918"/>
                </a:lnTo>
                <a:lnTo>
                  <a:pt x="842771" y="486918"/>
                </a:lnTo>
                <a:lnTo>
                  <a:pt x="842771" y="649224"/>
                </a:lnTo>
                <a:lnTo>
                  <a:pt x="1167384" y="324612"/>
                </a:lnTo>
                <a:lnTo>
                  <a:pt x="842771" y="0"/>
                </a:lnTo>
                <a:close/>
              </a:path>
            </a:pathLst>
          </a:custGeom>
          <a:solidFill>
            <a:srgbClr val="1C2A53"/>
          </a:solidFill>
        </p:spPr>
        <p:txBody>
          <a:bodyPr wrap="square" lIns="0" tIns="0" rIns="0" bIns="0" rtlCol="0"/>
          <a:lstStyle/>
          <a:p>
            <a:pPr defTabSz="457200"/>
            <a:endParaRPr kumimoji="0" sz="1350">
              <a:solidFill>
                <a:prstClr val="black"/>
              </a:solidFill>
              <a:latin typeface="Calibri" panose="020F0502020204030204"/>
            </a:endParaRPr>
          </a:p>
        </p:txBody>
      </p:sp>
      <p:sp>
        <p:nvSpPr>
          <p:cNvPr id="9" name="object 9"/>
          <p:cNvSpPr txBox="1">
            <a:spLocks noGrp="1"/>
          </p:cNvSpPr>
          <p:nvPr>
            <p:ph type="sldNum" sz="quarter" idx="7"/>
          </p:nvPr>
        </p:nvSpPr>
        <p:spPr>
          <a:xfrm>
            <a:off x="14872716" y="6442104"/>
            <a:ext cx="173990" cy="179536"/>
          </a:xfrm>
          <a:prstGeom prst="rect">
            <a:avLst/>
          </a:prstGeom>
        </p:spPr>
        <p:txBody>
          <a:bodyPr vert="horz" wrap="square" lIns="0" tIns="0" rIns="0" bIns="0" rtlCol="0">
            <a:spAutoFit/>
          </a:bodyPr>
          <a:lstStyle>
            <a:defPPr>
              <a:defRPr kern="0"/>
            </a:defPPr>
            <a:lvl1pPr>
              <a:defRPr sz="1200" b="0" i="0">
                <a:solidFill>
                  <a:schemeClr val="bg1"/>
                </a:solidFill>
                <a:latin typeface="游ゴシック"/>
                <a:cs typeface="游ゴシック"/>
              </a:defRPr>
            </a:lvl1pPr>
          </a:lstStyle>
          <a:p>
            <a:pPr marL="38100" defTabSz="457200">
              <a:lnSpc>
                <a:spcPts val="1400"/>
              </a:lnSpc>
            </a:pPr>
            <a:fld id="{81D60167-4931-47E6-BA6A-407CBD079E47}" type="slidenum">
              <a:rPr kumimoji="0" lang="en-US" altLang="ja-JP" spc="-50">
                <a:solidFill>
                  <a:prstClr val="white"/>
                </a:solidFill>
                <a:ea typeface="游ゴシック" panose="020B0400000000000000" pitchFamily="50" charset="-128"/>
              </a:rPr>
              <a:pPr marL="38100" defTabSz="457200">
                <a:lnSpc>
                  <a:spcPts val="1400"/>
                </a:lnSpc>
              </a:pPr>
              <a:t>2</a:t>
            </a:fld>
            <a:endParaRPr kumimoji="0" spc="-38" dirty="0">
              <a:solidFill>
                <a:prstClr val="white"/>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641249" y="1213462"/>
            <a:ext cx="4664553" cy="378950"/>
          </a:xfrm>
          <a:prstGeom prst="rect">
            <a:avLst/>
          </a:prstGeom>
        </p:spPr>
        <p:txBody>
          <a:bodyPr vert="horz" wrap="square" lIns="0" tIns="9525" rIns="0" bIns="0" rtlCol="0" anchor="ctr">
            <a:spAutoFit/>
          </a:bodyPr>
          <a:lstStyle/>
          <a:p>
            <a:pPr marL="9525">
              <a:lnSpc>
                <a:spcPct val="100000"/>
              </a:lnSpc>
              <a:spcBef>
                <a:spcPts val="75"/>
              </a:spcBef>
            </a:pPr>
            <a:r>
              <a:rPr sz="2400" b="1" dirty="0"/>
              <a:t>2024</a:t>
            </a:r>
            <a:r>
              <a:rPr sz="2400" b="1" spc="-4" dirty="0"/>
              <a:t>年度服装規定(ドレスコード)</a:t>
            </a:r>
          </a:p>
        </p:txBody>
      </p:sp>
      <p:sp>
        <p:nvSpPr>
          <p:cNvPr id="5" name="object 5"/>
          <p:cNvSpPr txBox="1">
            <a:spLocks noGrp="1"/>
          </p:cNvSpPr>
          <p:nvPr>
            <p:ph type="sldNum" sz="quarter" idx="7"/>
          </p:nvPr>
        </p:nvSpPr>
        <p:spPr>
          <a:xfrm>
            <a:off x="14872716" y="6442104"/>
            <a:ext cx="173990" cy="179536"/>
          </a:xfrm>
          <a:prstGeom prst="rect">
            <a:avLst/>
          </a:prstGeom>
        </p:spPr>
        <p:txBody>
          <a:bodyPr vert="horz" wrap="square" lIns="0" tIns="0" rIns="0" bIns="0" rtlCol="0">
            <a:spAutoFit/>
          </a:bodyPr>
          <a:lstStyle>
            <a:defPPr>
              <a:defRPr kern="0"/>
            </a:defPPr>
            <a:lvl1pPr>
              <a:defRPr sz="1200" b="0" i="0">
                <a:solidFill>
                  <a:schemeClr val="bg1"/>
                </a:solidFill>
                <a:latin typeface="游ゴシック"/>
                <a:cs typeface="游ゴシック"/>
              </a:defRPr>
            </a:lvl1pPr>
          </a:lstStyle>
          <a:p>
            <a:pPr marL="38100" defTabSz="457200">
              <a:lnSpc>
                <a:spcPts val="1400"/>
              </a:lnSpc>
            </a:pPr>
            <a:fld id="{81D60167-4931-47E6-BA6A-407CBD079E47}" type="slidenum">
              <a:rPr kumimoji="0" lang="en-US" altLang="ja-JP" spc="-50">
                <a:solidFill>
                  <a:prstClr val="white"/>
                </a:solidFill>
                <a:ea typeface="游ゴシック" panose="020B0400000000000000" pitchFamily="50" charset="-128"/>
              </a:rPr>
              <a:pPr marL="38100" defTabSz="457200">
                <a:lnSpc>
                  <a:spcPts val="1400"/>
                </a:lnSpc>
              </a:pPr>
              <a:t>3</a:t>
            </a:fld>
            <a:endParaRPr kumimoji="0" spc="-38" dirty="0">
              <a:solidFill>
                <a:prstClr val="white"/>
              </a:solidFill>
            </a:endParaRPr>
          </a:p>
        </p:txBody>
      </p:sp>
      <p:graphicFrame>
        <p:nvGraphicFramePr>
          <p:cNvPr id="3" name="object 3"/>
          <p:cNvGraphicFramePr>
            <a:graphicFrameLocks noGrp="1"/>
          </p:cNvGraphicFramePr>
          <p:nvPr/>
        </p:nvGraphicFramePr>
        <p:xfrm>
          <a:off x="2147888" y="2011966"/>
          <a:ext cx="7950041" cy="2222184"/>
        </p:xfrm>
        <a:graphic>
          <a:graphicData uri="http://schemas.openxmlformats.org/drawingml/2006/table">
            <a:tbl>
              <a:tblPr firstRow="1" bandRow="1">
                <a:tableStyleId>{2D5ABB26-0587-4C30-8999-92F81FD0307C}</a:tableStyleId>
              </a:tblPr>
              <a:tblGrid>
                <a:gridCol w="3817620">
                  <a:extLst>
                    <a:ext uri="{9D8B030D-6E8A-4147-A177-3AD203B41FA5}">
                      <a16:colId xmlns:a16="http://schemas.microsoft.com/office/drawing/2014/main" val="20000"/>
                    </a:ext>
                  </a:extLst>
                </a:gridCol>
                <a:gridCol w="4132421">
                  <a:extLst>
                    <a:ext uri="{9D8B030D-6E8A-4147-A177-3AD203B41FA5}">
                      <a16:colId xmlns:a16="http://schemas.microsoft.com/office/drawing/2014/main" val="20001"/>
                    </a:ext>
                  </a:extLst>
                </a:gridCol>
              </a:tblGrid>
              <a:tr h="277654">
                <a:tc>
                  <a:txBody>
                    <a:bodyPr/>
                    <a:lstStyle/>
                    <a:p>
                      <a:pPr marL="91440">
                        <a:lnSpc>
                          <a:spcPct val="100000"/>
                        </a:lnSpc>
                        <a:spcBef>
                          <a:spcPts val="220"/>
                        </a:spcBef>
                      </a:pPr>
                      <a:r>
                        <a:rPr sz="1400" b="1" spc="-20" dirty="0">
                          <a:solidFill>
                            <a:srgbClr val="FFFFFF"/>
                          </a:solidFill>
                          <a:latin typeface="游ゴシック"/>
                          <a:cs typeface="游ゴシック"/>
                        </a:rPr>
                        <a:t>諸会議</a:t>
                      </a:r>
                      <a:endParaRPr sz="1400">
                        <a:latin typeface="游ゴシック"/>
                        <a:cs typeface="游ゴシック"/>
                      </a:endParaRPr>
                    </a:p>
                  </a:txBody>
                  <a:tcPr marL="0" marR="0" marT="2095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A4A4A4"/>
                    </a:solidFill>
                  </a:tcPr>
                </a:tc>
                <a:tc>
                  <a:txBody>
                    <a:bodyPr/>
                    <a:lstStyle/>
                    <a:p>
                      <a:pPr marL="92075">
                        <a:lnSpc>
                          <a:spcPct val="100000"/>
                        </a:lnSpc>
                        <a:spcBef>
                          <a:spcPts val="220"/>
                        </a:spcBef>
                      </a:pPr>
                      <a:r>
                        <a:rPr sz="1400" b="1" spc="-10" dirty="0">
                          <a:solidFill>
                            <a:srgbClr val="FFFFFF"/>
                          </a:solidFill>
                          <a:latin typeface="游ゴシック"/>
                          <a:cs typeface="游ゴシック"/>
                        </a:rPr>
                        <a:t>推奨服装規定</a:t>
                      </a:r>
                      <a:endParaRPr sz="1400">
                        <a:latin typeface="游ゴシック"/>
                        <a:cs typeface="游ゴシック"/>
                      </a:endParaRPr>
                    </a:p>
                  </a:txBody>
                  <a:tcPr marL="0" marR="0" marT="2095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A4A4A4"/>
                    </a:solidFill>
                  </a:tcPr>
                </a:tc>
                <a:extLst>
                  <a:ext uri="{0D108BD9-81ED-4DB2-BD59-A6C34878D82A}">
                    <a16:rowId xmlns:a16="http://schemas.microsoft.com/office/drawing/2014/main" val="10000"/>
                  </a:ext>
                </a:extLst>
              </a:tr>
              <a:tr h="277654">
                <a:tc>
                  <a:txBody>
                    <a:bodyPr/>
                    <a:lstStyle/>
                    <a:p>
                      <a:pPr marL="91440">
                        <a:lnSpc>
                          <a:spcPct val="100000"/>
                        </a:lnSpc>
                        <a:spcBef>
                          <a:spcPts val="220"/>
                        </a:spcBef>
                      </a:pPr>
                      <a:r>
                        <a:rPr sz="1400" spc="-5" dirty="0">
                          <a:latin typeface="游ゴシック"/>
                          <a:cs typeface="游ゴシック"/>
                        </a:rPr>
                        <a:t>正副会頭ミーティング</a:t>
                      </a:r>
                      <a:endParaRPr sz="1400">
                        <a:latin typeface="游ゴシック"/>
                        <a:cs typeface="游ゴシック"/>
                      </a:endParaRPr>
                    </a:p>
                  </a:txBody>
                  <a:tcPr marL="0" marR="0" marT="2095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E0E0E0"/>
                    </a:solidFill>
                  </a:tcPr>
                </a:tc>
                <a:tc>
                  <a:txBody>
                    <a:bodyPr/>
                    <a:lstStyle/>
                    <a:p>
                      <a:pPr marL="92075">
                        <a:lnSpc>
                          <a:spcPct val="100000"/>
                        </a:lnSpc>
                        <a:spcBef>
                          <a:spcPts val="220"/>
                        </a:spcBef>
                      </a:pPr>
                      <a:r>
                        <a:rPr sz="1400" spc="-10" dirty="0">
                          <a:latin typeface="游ゴシック"/>
                          <a:cs typeface="游ゴシック"/>
                        </a:rPr>
                        <a:t>スマートカジュアル</a:t>
                      </a:r>
                      <a:endParaRPr sz="1400">
                        <a:latin typeface="游ゴシック"/>
                        <a:cs typeface="游ゴシック"/>
                      </a:endParaRPr>
                    </a:p>
                  </a:txBody>
                  <a:tcPr marL="0" marR="0" marT="2095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E0E0E0"/>
                    </a:solidFill>
                  </a:tcPr>
                </a:tc>
                <a:extLst>
                  <a:ext uri="{0D108BD9-81ED-4DB2-BD59-A6C34878D82A}">
                    <a16:rowId xmlns:a16="http://schemas.microsoft.com/office/drawing/2014/main" val="10001"/>
                  </a:ext>
                </a:extLst>
              </a:tr>
              <a:tr h="277654">
                <a:tc>
                  <a:txBody>
                    <a:bodyPr/>
                    <a:lstStyle/>
                    <a:p>
                      <a:pPr marL="91440">
                        <a:lnSpc>
                          <a:spcPct val="100000"/>
                        </a:lnSpc>
                        <a:spcBef>
                          <a:spcPts val="220"/>
                        </a:spcBef>
                      </a:pPr>
                      <a:r>
                        <a:rPr sz="1400" spc="-10" dirty="0">
                          <a:latin typeface="游ゴシック"/>
                          <a:cs typeface="游ゴシック"/>
                        </a:rPr>
                        <a:t>正副会頭会議</a:t>
                      </a:r>
                      <a:endParaRPr sz="1400">
                        <a:latin typeface="游ゴシック"/>
                        <a:cs typeface="游ゴシック"/>
                      </a:endParaRPr>
                    </a:p>
                  </a:txBody>
                  <a:tcPr marL="0" marR="0" marT="2095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FEFEF"/>
                    </a:solidFill>
                  </a:tcPr>
                </a:tc>
                <a:tc>
                  <a:txBody>
                    <a:bodyPr/>
                    <a:lstStyle/>
                    <a:p>
                      <a:pPr marL="92075">
                        <a:lnSpc>
                          <a:spcPct val="100000"/>
                        </a:lnSpc>
                        <a:spcBef>
                          <a:spcPts val="220"/>
                        </a:spcBef>
                      </a:pPr>
                      <a:r>
                        <a:rPr sz="1400" spc="-10" dirty="0">
                          <a:latin typeface="游ゴシック"/>
                          <a:cs typeface="游ゴシック"/>
                        </a:rPr>
                        <a:t>スマートカジュアル</a:t>
                      </a:r>
                      <a:endParaRPr sz="1400">
                        <a:latin typeface="游ゴシック"/>
                        <a:cs typeface="游ゴシック"/>
                      </a:endParaRPr>
                    </a:p>
                  </a:txBody>
                  <a:tcPr marL="0" marR="0" marT="2095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FEFEF"/>
                    </a:solidFill>
                  </a:tcPr>
                </a:tc>
                <a:extLst>
                  <a:ext uri="{0D108BD9-81ED-4DB2-BD59-A6C34878D82A}">
                    <a16:rowId xmlns:a16="http://schemas.microsoft.com/office/drawing/2014/main" val="10002"/>
                  </a:ext>
                </a:extLst>
              </a:tr>
              <a:tr h="277654">
                <a:tc>
                  <a:txBody>
                    <a:bodyPr/>
                    <a:lstStyle/>
                    <a:p>
                      <a:pPr marL="91440">
                        <a:lnSpc>
                          <a:spcPct val="100000"/>
                        </a:lnSpc>
                        <a:spcBef>
                          <a:spcPts val="220"/>
                        </a:spcBef>
                      </a:pPr>
                      <a:r>
                        <a:rPr sz="1400" spc="-10" dirty="0">
                          <a:latin typeface="游ゴシック"/>
                          <a:cs typeface="游ゴシック"/>
                        </a:rPr>
                        <a:t>常任理事会</a:t>
                      </a:r>
                      <a:endParaRPr sz="1400">
                        <a:latin typeface="游ゴシック"/>
                        <a:cs typeface="游ゴシック"/>
                      </a:endParaRPr>
                    </a:p>
                  </a:txBody>
                  <a:tcPr marL="0" marR="0" marT="2095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0E0E0"/>
                    </a:solidFill>
                  </a:tcPr>
                </a:tc>
                <a:tc>
                  <a:txBody>
                    <a:bodyPr/>
                    <a:lstStyle/>
                    <a:p>
                      <a:pPr marL="92075">
                        <a:lnSpc>
                          <a:spcPct val="100000"/>
                        </a:lnSpc>
                        <a:spcBef>
                          <a:spcPts val="220"/>
                        </a:spcBef>
                      </a:pPr>
                      <a:r>
                        <a:rPr sz="1400" spc="-10" dirty="0">
                          <a:latin typeface="游ゴシック"/>
                          <a:cs typeface="游ゴシック"/>
                        </a:rPr>
                        <a:t>スマートカジュアル</a:t>
                      </a:r>
                      <a:endParaRPr sz="1400">
                        <a:latin typeface="游ゴシック"/>
                        <a:cs typeface="游ゴシック"/>
                      </a:endParaRPr>
                    </a:p>
                  </a:txBody>
                  <a:tcPr marL="0" marR="0" marT="2095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0E0E0"/>
                    </a:solidFill>
                  </a:tcPr>
                </a:tc>
                <a:extLst>
                  <a:ext uri="{0D108BD9-81ED-4DB2-BD59-A6C34878D82A}">
                    <a16:rowId xmlns:a16="http://schemas.microsoft.com/office/drawing/2014/main" val="10003"/>
                  </a:ext>
                </a:extLst>
              </a:tr>
              <a:tr h="278130">
                <a:tc>
                  <a:txBody>
                    <a:bodyPr/>
                    <a:lstStyle/>
                    <a:p>
                      <a:pPr marL="91440">
                        <a:lnSpc>
                          <a:spcPct val="100000"/>
                        </a:lnSpc>
                        <a:spcBef>
                          <a:spcPts val="220"/>
                        </a:spcBef>
                      </a:pPr>
                      <a:r>
                        <a:rPr sz="1400" spc="-20" dirty="0">
                          <a:latin typeface="游ゴシック"/>
                          <a:cs typeface="游ゴシック"/>
                        </a:rPr>
                        <a:t>理事会</a:t>
                      </a:r>
                      <a:endParaRPr sz="1400">
                        <a:latin typeface="游ゴシック"/>
                        <a:cs typeface="游ゴシック"/>
                      </a:endParaRPr>
                    </a:p>
                  </a:txBody>
                  <a:tcPr marL="0" marR="0" marT="2095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FEFEF"/>
                    </a:solidFill>
                  </a:tcPr>
                </a:tc>
                <a:tc>
                  <a:txBody>
                    <a:bodyPr/>
                    <a:lstStyle/>
                    <a:p>
                      <a:pPr marL="92075">
                        <a:lnSpc>
                          <a:spcPct val="100000"/>
                        </a:lnSpc>
                        <a:spcBef>
                          <a:spcPts val="220"/>
                        </a:spcBef>
                      </a:pPr>
                      <a:r>
                        <a:rPr sz="1400" spc="-15" dirty="0">
                          <a:latin typeface="游ゴシック"/>
                          <a:cs typeface="游ゴシック"/>
                        </a:rPr>
                        <a:t>ビジネス</a:t>
                      </a:r>
                      <a:endParaRPr sz="1400">
                        <a:latin typeface="游ゴシック"/>
                        <a:cs typeface="游ゴシック"/>
                      </a:endParaRPr>
                    </a:p>
                  </a:txBody>
                  <a:tcPr marL="0" marR="0" marT="2095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FEFEF"/>
                    </a:solidFill>
                  </a:tcPr>
                </a:tc>
                <a:extLst>
                  <a:ext uri="{0D108BD9-81ED-4DB2-BD59-A6C34878D82A}">
                    <a16:rowId xmlns:a16="http://schemas.microsoft.com/office/drawing/2014/main" val="10004"/>
                  </a:ext>
                </a:extLst>
              </a:tr>
              <a:tr h="277654">
                <a:tc>
                  <a:txBody>
                    <a:bodyPr/>
                    <a:lstStyle/>
                    <a:p>
                      <a:pPr marL="91440">
                        <a:lnSpc>
                          <a:spcPct val="100000"/>
                        </a:lnSpc>
                        <a:spcBef>
                          <a:spcPts val="225"/>
                        </a:spcBef>
                      </a:pPr>
                      <a:r>
                        <a:rPr sz="1400" spc="-25" dirty="0">
                          <a:latin typeface="游ゴシック"/>
                          <a:cs typeface="游ゴシック"/>
                        </a:rPr>
                        <a:t>総会</a:t>
                      </a:r>
                      <a:endParaRPr sz="1400">
                        <a:latin typeface="游ゴシック"/>
                        <a:cs typeface="游ゴシック"/>
                      </a:endParaRPr>
                    </a:p>
                  </a:txBody>
                  <a:tcPr marL="0" marR="0" marT="21431"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0E0E0"/>
                    </a:solidFill>
                  </a:tcPr>
                </a:tc>
                <a:tc>
                  <a:txBody>
                    <a:bodyPr/>
                    <a:lstStyle/>
                    <a:p>
                      <a:pPr marL="92075">
                        <a:lnSpc>
                          <a:spcPct val="100000"/>
                        </a:lnSpc>
                        <a:spcBef>
                          <a:spcPts val="225"/>
                        </a:spcBef>
                      </a:pPr>
                      <a:r>
                        <a:rPr sz="1400" spc="-15" dirty="0">
                          <a:latin typeface="游ゴシック"/>
                          <a:cs typeface="游ゴシック"/>
                        </a:rPr>
                        <a:t>ビジネス</a:t>
                      </a:r>
                      <a:endParaRPr sz="1400">
                        <a:latin typeface="游ゴシック"/>
                        <a:cs typeface="游ゴシック"/>
                      </a:endParaRPr>
                    </a:p>
                  </a:txBody>
                  <a:tcPr marL="0" marR="0" marT="21431"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0E0E0"/>
                    </a:solidFill>
                  </a:tcPr>
                </a:tc>
                <a:extLst>
                  <a:ext uri="{0D108BD9-81ED-4DB2-BD59-A6C34878D82A}">
                    <a16:rowId xmlns:a16="http://schemas.microsoft.com/office/drawing/2014/main" val="10005"/>
                  </a:ext>
                </a:extLst>
              </a:tr>
              <a:tr h="277654">
                <a:tc>
                  <a:txBody>
                    <a:bodyPr/>
                    <a:lstStyle/>
                    <a:p>
                      <a:pPr marL="91440">
                        <a:lnSpc>
                          <a:spcPct val="100000"/>
                        </a:lnSpc>
                        <a:spcBef>
                          <a:spcPts val="220"/>
                        </a:spcBef>
                      </a:pPr>
                      <a:r>
                        <a:rPr sz="1400" spc="-5" dirty="0">
                          <a:latin typeface="游ゴシック"/>
                          <a:cs typeface="游ゴシック"/>
                        </a:rPr>
                        <a:t>財政、公益、コンプライアンス、広報審査会議</a:t>
                      </a:r>
                      <a:endParaRPr sz="1400">
                        <a:latin typeface="游ゴシック"/>
                        <a:cs typeface="游ゴシック"/>
                      </a:endParaRPr>
                    </a:p>
                  </a:txBody>
                  <a:tcPr marL="0" marR="0" marT="2095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FEFEF"/>
                    </a:solidFill>
                  </a:tcPr>
                </a:tc>
                <a:tc>
                  <a:txBody>
                    <a:bodyPr/>
                    <a:lstStyle/>
                    <a:p>
                      <a:pPr marL="92075">
                        <a:lnSpc>
                          <a:spcPct val="100000"/>
                        </a:lnSpc>
                        <a:spcBef>
                          <a:spcPts val="220"/>
                        </a:spcBef>
                      </a:pPr>
                      <a:r>
                        <a:rPr sz="1400" spc="-10" dirty="0">
                          <a:latin typeface="游ゴシック"/>
                          <a:cs typeface="游ゴシック"/>
                        </a:rPr>
                        <a:t>スマートカジュアル</a:t>
                      </a:r>
                      <a:endParaRPr sz="1400">
                        <a:latin typeface="游ゴシック"/>
                        <a:cs typeface="游ゴシック"/>
                      </a:endParaRPr>
                    </a:p>
                  </a:txBody>
                  <a:tcPr marL="0" marR="0" marT="2095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FEFEF"/>
                    </a:solidFill>
                  </a:tcPr>
                </a:tc>
                <a:extLst>
                  <a:ext uri="{0D108BD9-81ED-4DB2-BD59-A6C34878D82A}">
                    <a16:rowId xmlns:a16="http://schemas.microsoft.com/office/drawing/2014/main" val="10006"/>
                  </a:ext>
                </a:extLst>
              </a:tr>
              <a:tr h="278130">
                <a:tc>
                  <a:txBody>
                    <a:bodyPr/>
                    <a:lstStyle/>
                    <a:p>
                      <a:pPr marL="91440">
                        <a:lnSpc>
                          <a:spcPct val="100000"/>
                        </a:lnSpc>
                        <a:spcBef>
                          <a:spcPts val="220"/>
                        </a:spcBef>
                      </a:pPr>
                      <a:r>
                        <a:rPr sz="1400" spc="-20" dirty="0">
                          <a:latin typeface="游ゴシック"/>
                          <a:cs typeface="游ゴシック"/>
                        </a:rPr>
                        <a:t>委員会</a:t>
                      </a:r>
                      <a:endParaRPr sz="1400">
                        <a:latin typeface="游ゴシック"/>
                        <a:cs typeface="游ゴシック"/>
                      </a:endParaRPr>
                    </a:p>
                  </a:txBody>
                  <a:tcPr marL="0" marR="0" marT="2095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0E0E0"/>
                    </a:solidFill>
                  </a:tcPr>
                </a:tc>
                <a:tc>
                  <a:txBody>
                    <a:bodyPr/>
                    <a:lstStyle/>
                    <a:p>
                      <a:pPr marL="92075">
                        <a:lnSpc>
                          <a:spcPct val="100000"/>
                        </a:lnSpc>
                        <a:spcBef>
                          <a:spcPts val="220"/>
                        </a:spcBef>
                      </a:pPr>
                      <a:r>
                        <a:rPr sz="1400" spc="-15" dirty="0">
                          <a:latin typeface="游ゴシック"/>
                          <a:cs typeface="游ゴシック"/>
                        </a:rPr>
                        <a:t>議長委員長に一任(カジュアル含む)</a:t>
                      </a:r>
                      <a:endParaRPr sz="1400" dirty="0">
                        <a:latin typeface="游ゴシック"/>
                        <a:cs typeface="游ゴシック"/>
                      </a:endParaRPr>
                    </a:p>
                  </a:txBody>
                  <a:tcPr marL="0" marR="0" marT="2095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0E0E0"/>
                    </a:solidFill>
                  </a:tcPr>
                </a:tc>
                <a:extLst>
                  <a:ext uri="{0D108BD9-81ED-4DB2-BD59-A6C34878D82A}">
                    <a16:rowId xmlns:a16="http://schemas.microsoft.com/office/drawing/2014/main" val="10007"/>
                  </a:ext>
                </a:extLst>
              </a:tr>
            </a:tbl>
          </a:graphicData>
        </a:graphic>
      </p:graphicFrame>
      <p:graphicFrame>
        <p:nvGraphicFramePr>
          <p:cNvPr id="4" name="object 4"/>
          <p:cNvGraphicFramePr>
            <a:graphicFrameLocks noGrp="1"/>
          </p:cNvGraphicFramePr>
          <p:nvPr/>
        </p:nvGraphicFramePr>
        <p:xfrm>
          <a:off x="2147887" y="4343971"/>
          <a:ext cx="7950518" cy="1111092"/>
        </p:xfrm>
        <a:graphic>
          <a:graphicData uri="http://schemas.openxmlformats.org/drawingml/2006/table">
            <a:tbl>
              <a:tblPr firstRow="1" bandRow="1">
                <a:tableStyleId>{2D5ABB26-0587-4C30-8999-92F81FD0307C}</a:tableStyleId>
              </a:tblPr>
              <a:tblGrid>
                <a:gridCol w="3830003">
                  <a:extLst>
                    <a:ext uri="{9D8B030D-6E8A-4147-A177-3AD203B41FA5}">
                      <a16:colId xmlns:a16="http://schemas.microsoft.com/office/drawing/2014/main" val="20000"/>
                    </a:ext>
                  </a:extLst>
                </a:gridCol>
                <a:gridCol w="4120515">
                  <a:extLst>
                    <a:ext uri="{9D8B030D-6E8A-4147-A177-3AD203B41FA5}">
                      <a16:colId xmlns:a16="http://schemas.microsoft.com/office/drawing/2014/main" val="20001"/>
                    </a:ext>
                  </a:extLst>
                </a:gridCol>
              </a:tblGrid>
              <a:tr h="277654">
                <a:tc>
                  <a:txBody>
                    <a:bodyPr/>
                    <a:lstStyle/>
                    <a:p>
                      <a:pPr marL="91440">
                        <a:lnSpc>
                          <a:spcPct val="100000"/>
                        </a:lnSpc>
                        <a:spcBef>
                          <a:spcPts val="225"/>
                        </a:spcBef>
                      </a:pPr>
                      <a:r>
                        <a:rPr sz="1400" b="1" spc="-25" dirty="0">
                          <a:solidFill>
                            <a:srgbClr val="FFFFFF"/>
                          </a:solidFill>
                          <a:latin typeface="游ゴシック"/>
                          <a:cs typeface="游ゴシック"/>
                        </a:rPr>
                        <a:t>大会</a:t>
                      </a:r>
                      <a:endParaRPr sz="1400">
                        <a:latin typeface="游ゴシック"/>
                        <a:cs typeface="游ゴシック"/>
                      </a:endParaRPr>
                    </a:p>
                  </a:txBody>
                  <a:tcPr marL="0" marR="0" marT="21431"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A4A4A4"/>
                    </a:solidFill>
                  </a:tcPr>
                </a:tc>
                <a:tc>
                  <a:txBody>
                    <a:bodyPr/>
                    <a:lstStyle/>
                    <a:p>
                      <a:pPr marL="92075">
                        <a:lnSpc>
                          <a:spcPct val="100000"/>
                        </a:lnSpc>
                        <a:spcBef>
                          <a:spcPts val="225"/>
                        </a:spcBef>
                      </a:pPr>
                      <a:r>
                        <a:rPr sz="1400" b="1" spc="-10" dirty="0">
                          <a:solidFill>
                            <a:srgbClr val="FFFFFF"/>
                          </a:solidFill>
                          <a:latin typeface="游ゴシック"/>
                          <a:cs typeface="游ゴシック"/>
                        </a:rPr>
                        <a:t>推奨服装規定</a:t>
                      </a:r>
                      <a:endParaRPr sz="1400">
                        <a:latin typeface="游ゴシック"/>
                        <a:cs typeface="游ゴシック"/>
                      </a:endParaRPr>
                    </a:p>
                  </a:txBody>
                  <a:tcPr marL="0" marR="0" marT="21431"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A4A4A4"/>
                    </a:solidFill>
                  </a:tcPr>
                </a:tc>
                <a:extLst>
                  <a:ext uri="{0D108BD9-81ED-4DB2-BD59-A6C34878D82A}">
                    <a16:rowId xmlns:a16="http://schemas.microsoft.com/office/drawing/2014/main" val="10000"/>
                  </a:ext>
                </a:extLst>
              </a:tr>
              <a:tr h="278130">
                <a:tc>
                  <a:txBody>
                    <a:bodyPr/>
                    <a:lstStyle/>
                    <a:p>
                      <a:pPr marL="91440">
                        <a:lnSpc>
                          <a:spcPct val="100000"/>
                        </a:lnSpc>
                        <a:spcBef>
                          <a:spcPts val="225"/>
                        </a:spcBef>
                      </a:pPr>
                      <a:r>
                        <a:rPr sz="1400" spc="-25" dirty="0">
                          <a:latin typeface="游ゴシック"/>
                          <a:cs typeface="游ゴシック"/>
                        </a:rPr>
                        <a:t>式典</a:t>
                      </a:r>
                      <a:endParaRPr sz="1400">
                        <a:latin typeface="游ゴシック"/>
                        <a:cs typeface="游ゴシック"/>
                      </a:endParaRPr>
                    </a:p>
                  </a:txBody>
                  <a:tcPr marL="0" marR="0" marT="21431"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E0E0E0"/>
                    </a:solidFill>
                  </a:tcPr>
                </a:tc>
                <a:tc>
                  <a:txBody>
                    <a:bodyPr/>
                    <a:lstStyle/>
                    <a:p>
                      <a:pPr marL="92075">
                        <a:lnSpc>
                          <a:spcPct val="100000"/>
                        </a:lnSpc>
                        <a:spcBef>
                          <a:spcPts val="225"/>
                        </a:spcBef>
                      </a:pPr>
                      <a:r>
                        <a:rPr sz="1400" spc="-10" dirty="0">
                          <a:latin typeface="游ゴシック"/>
                          <a:cs typeface="游ゴシック"/>
                        </a:rPr>
                        <a:t>ビジネス(海外事業はフォーマル推奨)</a:t>
                      </a:r>
                      <a:endParaRPr sz="1400">
                        <a:latin typeface="游ゴシック"/>
                        <a:cs typeface="游ゴシック"/>
                      </a:endParaRPr>
                    </a:p>
                  </a:txBody>
                  <a:tcPr marL="0" marR="0" marT="21431"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E0E0E0"/>
                    </a:solidFill>
                  </a:tcPr>
                </a:tc>
                <a:extLst>
                  <a:ext uri="{0D108BD9-81ED-4DB2-BD59-A6C34878D82A}">
                    <a16:rowId xmlns:a16="http://schemas.microsoft.com/office/drawing/2014/main" val="10001"/>
                  </a:ext>
                </a:extLst>
              </a:tr>
              <a:tr h="277654">
                <a:tc>
                  <a:txBody>
                    <a:bodyPr/>
                    <a:lstStyle/>
                    <a:p>
                      <a:pPr marL="91440">
                        <a:lnSpc>
                          <a:spcPct val="100000"/>
                        </a:lnSpc>
                        <a:spcBef>
                          <a:spcPts val="225"/>
                        </a:spcBef>
                      </a:pPr>
                      <a:r>
                        <a:rPr sz="1400" spc="-10" dirty="0">
                          <a:latin typeface="游ゴシック"/>
                          <a:cs typeface="游ゴシック"/>
                        </a:rPr>
                        <a:t>フォーラム</a:t>
                      </a:r>
                      <a:endParaRPr sz="1400">
                        <a:latin typeface="游ゴシック"/>
                        <a:cs typeface="游ゴシック"/>
                      </a:endParaRPr>
                    </a:p>
                  </a:txBody>
                  <a:tcPr marL="0" marR="0" marT="21431"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FEFEF"/>
                    </a:solidFill>
                  </a:tcPr>
                </a:tc>
                <a:tc>
                  <a:txBody>
                    <a:bodyPr/>
                    <a:lstStyle/>
                    <a:p>
                      <a:pPr marL="92075">
                        <a:lnSpc>
                          <a:spcPct val="100000"/>
                        </a:lnSpc>
                        <a:spcBef>
                          <a:spcPts val="225"/>
                        </a:spcBef>
                      </a:pPr>
                      <a:r>
                        <a:rPr sz="1400" spc="-10" dirty="0">
                          <a:latin typeface="游ゴシック"/>
                          <a:cs typeface="游ゴシック"/>
                        </a:rPr>
                        <a:t>スマートカジュアル</a:t>
                      </a:r>
                      <a:endParaRPr sz="1400">
                        <a:latin typeface="游ゴシック"/>
                        <a:cs typeface="游ゴシック"/>
                      </a:endParaRPr>
                    </a:p>
                  </a:txBody>
                  <a:tcPr marL="0" marR="0" marT="21431"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FEFEF"/>
                    </a:solidFill>
                  </a:tcPr>
                </a:tc>
                <a:extLst>
                  <a:ext uri="{0D108BD9-81ED-4DB2-BD59-A6C34878D82A}">
                    <a16:rowId xmlns:a16="http://schemas.microsoft.com/office/drawing/2014/main" val="10002"/>
                  </a:ext>
                </a:extLst>
              </a:tr>
              <a:tr h="277654">
                <a:tc>
                  <a:txBody>
                    <a:bodyPr/>
                    <a:lstStyle/>
                    <a:p>
                      <a:pPr marL="91440">
                        <a:lnSpc>
                          <a:spcPct val="100000"/>
                        </a:lnSpc>
                        <a:spcBef>
                          <a:spcPts val="225"/>
                        </a:spcBef>
                      </a:pPr>
                      <a:r>
                        <a:rPr sz="1400" spc="-20" dirty="0">
                          <a:latin typeface="游ゴシック"/>
                          <a:cs typeface="游ゴシック"/>
                        </a:rPr>
                        <a:t>懇親会</a:t>
                      </a:r>
                      <a:endParaRPr sz="1400">
                        <a:latin typeface="游ゴシック"/>
                        <a:cs typeface="游ゴシック"/>
                      </a:endParaRPr>
                    </a:p>
                  </a:txBody>
                  <a:tcPr marL="0" marR="0" marT="21431"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0E0E0"/>
                    </a:solidFill>
                  </a:tcPr>
                </a:tc>
                <a:tc>
                  <a:txBody>
                    <a:bodyPr/>
                    <a:lstStyle/>
                    <a:p>
                      <a:pPr marL="92075">
                        <a:lnSpc>
                          <a:spcPct val="100000"/>
                        </a:lnSpc>
                        <a:spcBef>
                          <a:spcPts val="225"/>
                        </a:spcBef>
                      </a:pPr>
                      <a:r>
                        <a:rPr sz="1400" spc="-10" dirty="0">
                          <a:latin typeface="游ゴシック"/>
                          <a:cs typeface="游ゴシック"/>
                        </a:rPr>
                        <a:t>主催者判断(カジュアル含む)</a:t>
                      </a:r>
                      <a:endParaRPr sz="1400">
                        <a:latin typeface="游ゴシック"/>
                        <a:cs typeface="游ゴシック"/>
                      </a:endParaRPr>
                    </a:p>
                  </a:txBody>
                  <a:tcPr marL="0" marR="0" marT="21431"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0E0E0"/>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898333" y="879579"/>
            <a:ext cx="8395334" cy="887607"/>
          </a:xfrm>
          <a:prstGeom prst="rect">
            <a:avLst/>
          </a:prstGeom>
        </p:spPr>
        <p:txBody>
          <a:bodyPr vert="horz" wrap="square" lIns="0" tIns="391343" rIns="0" bIns="0" rtlCol="0" anchor="ctr">
            <a:spAutoFit/>
          </a:bodyPr>
          <a:lstStyle/>
          <a:p>
            <a:pPr marL="111443">
              <a:lnSpc>
                <a:spcPct val="100000"/>
              </a:lnSpc>
              <a:spcBef>
                <a:spcPts val="75"/>
              </a:spcBef>
            </a:pPr>
            <a:r>
              <a:rPr sz="3200" spc="-11" dirty="0"/>
              <a:t>フォーマルのスタイル例(男性版)</a:t>
            </a:r>
          </a:p>
        </p:txBody>
      </p:sp>
      <p:pic>
        <p:nvPicPr>
          <p:cNvPr id="3" name="object 3"/>
          <p:cNvPicPr/>
          <p:nvPr/>
        </p:nvPicPr>
        <p:blipFill>
          <a:blip r:embed="rId2" cstate="print"/>
          <a:stretch>
            <a:fillRect/>
          </a:stretch>
        </p:blipFill>
        <p:spPr>
          <a:xfrm>
            <a:off x="2005203" y="2860929"/>
            <a:ext cx="2768918" cy="1653350"/>
          </a:xfrm>
          <a:prstGeom prst="rect">
            <a:avLst/>
          </a:prstGeom>
        </p:spPr>
      </p:pic>
      <p:pic>
        <p:nvPicPr>
          <p:cNvPr id="4" name="object 4"/>
          <p:cNvPicPr/>
          <p:nvPr/>
        </p:nvPicPr>
        <p:blipFill>
          <a:blip r:embed="rId3" cstate="print"/>
          <a:stretch>
            <a:fillRect/>
          </a:stretch>
        </p:blipFill>
        <p:spPr>
          <a:xfrm>
            <a:off x="5010150" y="2860929"/>
            <a:ext cx="2757488" cy="1653350"/>
          </a:xfrm>
          <a:prstGeom prst="rect">
            <a:avLst/>
          </a:prstGeom>
        </p:spPr>
      </p:pic>
      <p:pic>
        <p:nvPicPr>
          <p:cNvPr id="5" name="object 5"/>
          <p:cNvPicPr/>
          <p:nvPr/>
        </p:nvPicPr>
        <p:blipFill>
          <a:blip r:embed="rId4" cstate="print"/>
          <a:stretch>
            <a:fillRect/>
          </a:stretch>
        </p:blipFill>
        <p:spPr>
          <a:xfrm>
            <a:off x="8003668" y="2127124"/>
            <a:ext cx="2387155" cy="2932367"/>
          </a:xfrm>
          <a:prstGeom prst="rect">
            <a:avLst/>
          </a:prstGeom>
        </p:spPr>
      </p:pic>
      <p:sp>
        <p:nvSpPr>
          <p:cNvPr id="6" name="object 6"/>
          <p:cNvSpPr txBox="1"/>
          <p:nvPr/>
        </p:nvSpPr>
        <p:spPr>
          <a:xfrm>
            <a:off x="2189759" y="5094199"/>
            <a:ext cx="2247900" cy="217367"/>
          </a:xfrm>
          <a:prstGeom prst="rect">
            <a:avLst/>
          </a:prstGeom>
        </p:spPr>
        <p:txBody>
          <a:bodyPr vert="horz" wrap="square" lIns="0" tIns="9525" rIns="0" bIns="0" rtlCol="0">
            <a:spAutoFit/>
          </a:bodyPr>
          <a:lstStyle/>
          <a:p>
            <a:pPr marL="9525" defTabSz="457200">
              <a:spcBef>
                <a:spcPts val="75"/>
              </a:spcBef>
            </a:pPr>
            <a:r>
              <a:rPr kumimoji="0" sz="1350" spc="-4" dirty="0">
                <a:solidFill>
                  <a:prstClr val="black"/>
                </a:solidFill>
                <a:latin typeface="游ゴシック"/>
                <a:cs typeface="游ゴシック"/>
              </a:rPr>
              <a:t>モーニングコート昼の正礼装</a:t>
            </a:r>
            <a:endParaRPr kumimoji="0" sz="1350">
              <a:solidFill>
                <a:prstClr val="black"/>
              </a:solidFill>
              <a:latin typeface="游ゴシック"/>
              <a:cs typeface="游ゴシック"/>
            </a:endParaRPr>
          </a:p>
        </p:txBody>
      </p:sp>
      <p:sp>
        <p:nvSpPr>
          <p:cNvPr id="9" name="object 9"/>
          <p:cNvSpPr txBox="1">
            <a:spLocks noGrp="1"/>
          </p:cNvSpPr>
          <p:nvPr>
            <p:ph type="sldNum" sz="quarter" idx="7"/>
          </p:nvPr>
        </p:nvSpPr>
        <p:spPr>
          <a:xfrm>
            <a:off x="14872716" y="6442104"/>
            <a:ext cx="173990" cy="179536"/>
          </a:xfrm>
          <a:prstGeom prst="rect">
            <a:avLst/>
          </a:prstGeom>
        </p:spPr>
        <p:txBody>
          <a:bodyPr vert="horz" wrap="square" lIns="0" tIns="0" rIns="0" bIns="0" rtlCol="0">
            <a:spAutoFit/>
          </a:bodyPr>
          <a:lstStyle>
            <a:defPPr>
              <a:defRPr kern="0"/>
            </a:defPPr>
            <a:lvl1pPr>
              <a:defRPr sz="1200" b="0" i="0">
                <a:solidFill>
                  <a:schemeClr val="bg1"/>
                </a:solidFill>
                <a:latin typeface="游ゴシック"/>
                <a:cs typeface="游ゴシック"/>
              </a:defRPr>
            </a:lvl1pPr>
          </a:lstStyle>
          <a:p>
            <a:pPr marL="38100" defTabSz="457200">
              <a:lnSpc>
                <a:spcPts val="1400"/>
              </a:lnSpc>
            </a:pPr>
            <a:fld id="{81D60167-4931-47E6-BA6A-407CBD079E47}" type="slidenum">
              <a:rPr kumimoji="0" lang="en-US" altLang="ja-JP" spc="-50">
                <a:solidFill>
                  <a:prstClr val="white"/>
                </a:solidFill>
                <a:ea typeface="游ゴシック" panose="020B0400000000000000" pitchFamily="50" charset="-128"/>
              </a:rPr>
              <a:pPr marL="38100" defTabSz="457200">
                <a:lnSpc>
                  <a:spcPts val="1400"/>
                </a:lnSpc>
              </a:pPr>
              <a:t>4</a:t>
            </a:fld>
            <a:endParaRPr kumimoji="0" spc="-38" dirty="0">
              <a:solidFill>
                <a:prstClr val="white"/>
              </a:solidFill>
            </a:endParaRPr>
          </a:p>
        </p:txBody>
      </p:sp>
      <p:sp>
        <p:nvSpPr>
          <p:cNvPr id="7" name="object 7"/>
          <p:cNvSpPr txBox="1"/>
          <p:nvPr/>
        </p:nvSpPr>
        <p:spPr>
          <a:xfrm>
            <a:off x="9116092" y="5117288"/>
            <a:ext cx="361950" cy="217367"/>
          </a:xfrm>
          <a:prstGeom prst="rect">
            <a:avLst/>
          </a:prstGeom>
        </p:spPr>
        <p:txBody>
          <a:bodyPr vert="horz" wrap="square" lIns="0" tIns="9525" rIns="0" bIns="0" rtlCol="0">
            <a:spAutoFit/>
          </a:bodyPr>
          <a:lstStyle/>
          <a:p>
            <a:pPr marL="9525" defTabSz="457200">
              <a:spcBef>
                <a:spcPts val="75"/>
              </a:spcBef>
            </a:pPr>
            <a:r>
              <a:rPr kumimoji="0" sz="1350" spc="-19" dirty="0">
                <a:solidFill>
                  <a:prstClr val="black"/>
                </a:solidFill>
                <a:latin typeface="游ゴシック"/>
                <a:cs typeface="游ゴシック"/>
              </a:rPr>
              <a:t>和装</a:t>
            </a:r>
            <a:endParaRPr kumimoji="0" sz="1350">
              <a:solidFill>
                <a:prstClr val="black"/>
              </a:solidFill>
              <a:latin typeface="游ゴシック"/>
              <a:cs typeface="游ゴシック"/>
            </a:endParaRPr>
          </a:p>
        </p:txBody>
      </p:sp>
      <p:sp>
        <p:nvSpPr>
          <p:cNvPr id="8" name="object 8"/>
          <p:cNvSpPr txBox="1"/>
          <p:nvPr/>
        </p:nvSpPr>
        <p:spPr>
          <a:xfrm>
            <a:off x="5449635" y="4981270"/>
            <a:ext cx="1739741" cy="425116"/>
          </a:xfrm>
          <a:prstGeom prst="rect">
            <a:avLst/>
          </a:prstGeom>
        </p:spPr>
        <p:txBody>
          <a:bodyPr vert="horz" wrap="square" lIns="0" tIns="9525" rIns="0" bIns="0" rtlCol="0">
            <a:spAutoFit/>
          </a:bodyPr>
          <a:lstStyle/>
          <a:p>
            <a:pPr marL="9525" defTabSz="457200">
              <a:spcBef>
                <a:spcPts val="75"/>
              </a:spcBef>
            </a:pPr>
            <a:r>
              <a:rPr kumimoji="0" sz="1350" spc="-11" dirty="0">
                <a:solidFill>
                  <a:prstClr val="black"/>
                </a:solidFill>
                <a:latin typeface="游ゴシック"/>
                <a:cs typeface="游ゴシック"/>
              </a:rPr>
              <a:t>テイルコート(燕尾服).</a:t>
            </a:r>
            <a:endParaRPr kumimoji="0" sz="1350">
              <a:solidFill>
                <a:prstClr val="black"/>
              </a:solidFill>
              <a:latin typeface="游ゴシック"/>
              <a:cs typeface="游ゴシック"/>
            </a:endParaRPr>
          </a:p>
          <a:p>
            <a:pPr marL="9525" defTabSz="457200"/>
            <a:r>
              <a:rPr kumimoji="0" sz="1350" spc="-4" dirty="0">
                <a:solidFill>
                  <a:prstClr val="black"/>
                </a:solidFill>
                <a:latin typeface="游ゴシック"/>
                <a:cs typeface="游ゴシック"/>
              </a:rPr>
              <a:t>タキシード夜の正礼装</a:t>
            </a:r>
            <a:endParaRPr kumimoji="0" sz="1350">
              <a:solidFill>
                <a:prstClr val="black"/>
              </a:solidFill>
              <a:latin typeface="游ゴシック"/>
              <a:cs typeface="游ゴシック"/>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61532" y="1020476"/>
            <a:ext cx="9194801" cy="673549"/>
          </a:xfrm>
          <a:prstGeom prst="rect">
            <a:avLst/>
          </a:prstGeom>
        </p:spPr>
        <p:txBody>
          <a:bodyPr vert="horz" wrap="square" lIns="0" tIns="118395" rIns="0" bIns="0" rtlCol="0" anchor="ctr">
            <a:spAutoFit/>
          </a:bodyPr>
          <a:lstStyle/>
          <a:p>
            <a:pPr marL="1633061">
              <a:lnSpc>
                <a:spcPct val="100000"/>
              </a:lnSpc>
              <a:spcBef>
                <a:spcPts val="75"/>
              </a:spcBef>
            </a:pPr>
            <a:r>
              <a:rPr sz="3600" spc="-4" dirty="0"/>
              <a:t>フォーマルのスタイル例(女性版)</a:t>
            </a:r>
          </a:p>
        </p:txBody>
      </p:sp>
      <p:pic>
        <p:nvPicPr>
          <p:cNvPr id="3" name="object 3"/>
          <p:cNvPicPr/>
          <p:nvPr/>
        </p:nvPicPr>
        <p:blipFill>
          <a:blip r:embed="rId2" cstate="print"/>
          <a:stretch>
            <a:fillRect/>
          </a:stretch>
        </p:blipFill>
        <p:spPr>
          <a:xfrm>
            <a:off x="2956179" y="2272283"/>
            <a:ext cx="1600772" cy="2668334"/>
          </a:xfrm>
          <a:prstGeom prst="rect">
            <a:avLst/>
          </a:prstGeom>
        </p:spPr>
      </p:pic>
      <p:pic>
        <p:nvPicPr>
          <p:cNvPr id="4" name="object 4"/>
          <p:cNvPicPr/>
          <p:nvPr/>
        </p:nvPicPr>
        <p:blipFill>
          <a:blip r:embed="rId3" cstate="print"/>
          <a:stretch>
            <a:fillRect/>
          </a:stretch>
        </p:blipFill>
        <p:spPr>
          <a:xfrm>
            <a:off x="5294757" y="2272283"/>
            <a:ext cx="1600772" cy="2659190"/>
          </a:xfrm>
          <a:prstGeom prst="rect">
            <a:avLst/>
          </a:prstGeom>
        </p:spPr>
      </p:pic>
      <p:pic>
        <p:nvPicPr>
          <p:cNvPr id="5" name="object 5"/>
          <p:cNvPicPr/>
          <p:nvPr/>
        </p:nvPicPr>
        <p:blipFill>
          <a:blip r:embed="rId4" cstate="print"/>
          <a:stretch>
            <a:fillRect/>
          </a:stretch>
        </p:blipFill>
        <p:spPr>
          <a:xfrm>
            <a:off x="7633336" y="2279141"/>
            <a:ext cx="1600771" cy="2661476"/>
          </a:xfrm>
          <a:prstGeom prst="rect">
            <a:avLst/>
          </a:prstGeom>
        </p:spPr>
      </p:pic>
      <p:sp>
        <p:nvSpPr>
          <p:cNvPr id="6" name="object 6"/>
          <p:cNvSpPr txBox="1"/>
          <p:nvPr/>
        </p:nvSpPr>
        <p:spPr>
          <a:xfrm>
            <a:off x="2891123" y="5012131"/>
            <a:ext cx="1562100" cy="425116"/>
          </a:xfrm>
          <a:prstGeom prst="rect">
            <a:avLst/>
          </a:prstGeom>
        </p:spPr>
        <p:txBody>
          <a:bodyPr vert="horz" wrap="square" lIns="0" tIns="9525" rIns="0" bIns="0" rtlCol="0">
            <a:spAutoFit/>
          </a:bodyPr>
          <a:lstStyle/>
          <a:p>
            <a:pPr marL="438150" marR="3810" indent="-428625" defTabSz="457200">
              <a:spcBef>
                <a:spcPts val="75"/>
              </a:spcBef>
            </a:pPr>
            <a:r>
              <a:rPr kumimoji="0" sz="1350" spc="-8" dirty="0">
                <a:solidFill>
                  <a:prstClr val="black"/>
                </a:solidFill>
                <a:latin typeface="游ゴシック"/>
                <a:cs typeface="游ゴシック"/>
              </a:rPr>
              <a:t>アフタヌーンドレス昼の正礼装</a:t>
            </a:r>
            <a:endParaRPr kumimoji="0" sz="1350">
              <a:solidFill>
                <a:prstClr val="black"/>
              </a:solidFill>
              <a:latin typeface="游ゴシック"/>
              <a:cs typeface="游ゴシック"/>
            </a:endParaRPr>
          </a:p>
        </p:txBody>
      </p:sp>
      <p:sp>
        <p:nvSpPr>
          <p:cNvPr id="9" name="object 9"/>
          <p:cNvSpPr txBox="1">
            <a:spLocks noGrp="1"/>
          </p:cNvSpPr>
          <p:nvPr>
            <p:ph type="sldNum" sz="quarter" idx="7"/>
          </p:nvPr>
        </p:nvSpPr>
        <p:spPr>
          <a:xfrm>
            <a:off x="14872716" y="6442104"/>
            <a:ext cx="173990" cy="179536"/>
          </a:xfrm>
          <a:prstGeom prst="rect">
            <a:avLst/>
          </a:prstGeom>
        </p:spPr>
        <p:txBody>
          <a:bodyPr vert="horz" wrap="square" lIns="0" tIns="0" rIns="0" bIns="0" rtlCol="0">
            <a:spAutoFit/>
          </a:bodyPr>
          <a:lstStyle>
            <a:defPPr>
              <a:defRPr kern="0"/>
            </a:defPPr>
            <a:lvl1pPr>
              <a:defRPr sz="1200" b="0" i="0">
                <a:solidFill>
                  <a:schemeClr val="bg1"/>
                </a:solidFill>
                <a:latin typeface="游ゴシック"/>
                <a:cs typeface="游ゴシック"/>
              </a:defRPr>
            </a:lvl1pPr>
          </a:lstStyle>
          <a:p>
            <a:pPr marL="38100" defTabSz="457200">
              <a:lnSpc>
                <a:spcPts val="1400"/>
              </a:lnSpc>
            </a:pPr>
            <a:fld id="{81D60167-4931-47E6-BA6A-407CBD079E47}" type="slidenum">
              <a:rPr kumimoji="0" lang="en-US" altLang="ja-JP" spc="-50">
                <a:solidFill>
                  <a:prstClr val="white"/>
                </a:solidFill>
                <a:ea typeface="游ゴシック" panose="020B0400000000000000" pitchFamily="50" charset="-128"/>
              </a:rPr>
              <a:pPr marL="38100" defTabSz="457200">
                <a:lnSpc>
                  <a:spcPts val="1400"/>
                </a:lnSpc>
              </a:pPr>
              <a:t>5</a:t>
            </a:fld>
            <a:endParaRPr kumimoji="0" spc="-38" dirty="0">
              <a:solidFill>
                <a:prstClr val="white"/>
              </a:solidFill>
            </a:endParaRPr>
          </a:p>
        </p:txBody>
      </p:sp>
      <p:sp>
        <p:nvSpPr>
          <p:cNvPr id="7" name="object 7"/>
          <p:cNvSpPr txBox="1"/>
          <p:nvPr/>
        </p:nvSpPr>
        <p:spPr>
          <a:xfrm>
            <a:off x="5315617" y="5012131"/>
            <a:ext cx="1392554" cy="425116"/>
          </a:xfrm>
          <a:prstGeom prst="rect">
            <a:avLst/>
          </a:prstGeom>
        </p:spPr>
        <p:txBody>
          <a:bodyPr vert="horz" wrap="square" lIns="0" tIns="9525" rIns="0" bIns="0" rtlCol="0">
            <a:spAutoFit/>
          </a:bodyPr>
          <a:lstStyle/>
          <a:p>
            <a:pPr marL="352425" marR="3810" indent="-343376" defTabSz="457200">
              <a:spcBef>
                <a:spcPts val="75"/>
              </a:spcBef>
            </a:pPr>
            <a:r>
              <a:rPr kumimoji="0" sz="1350" spc="-8" dirty="0">
                <a:solidFill>
                  <a:prstClr val="black"/>
                </a:solidFill>
                <a:latin typeface="游ゴシック"/>
                <a:cs typeface="游ゴシック"/>
              </a:rPr>
              <a:t>イブニングドレス夜の正礼装</a:t>
            </a:r>
            <a:endParaRPr kumimoji="0" sz="1350">
              <a:solidFill>
                <a:prstClr val="black"/>
              </a:solidFill>
              <a:latin typeface="游ゴシック"/>
              <a:cs typeface="游ゴシック"/>
            </a:endParaRPr>
          </a:p>
        </p:txBody>
      </p:sp>
      <p:sp>
        <p:nvSpPr>
          <p:cNvPr id="8" name="object 8"/>
          <p:cNvSpPr txBox="1"/>
          <p:nvPr/>
        </p:nvSpPr>
        <p:spPr>
          <a:xfrm>
            <a:off x="8253793" y="5073169"/>
            <a:ext cx="361950" cy="217367"/>
          </a:xfrm>
          <a:prstGeom prst="rect">
            <a:avLst/>
          </a:prstGeom>
        </p:spPr>
        <p:txBody>
          <a:bodyPr vert="horz" wrap="square" lIns="0" tIns="9525" rIns="0" bIns="0" rtlCol="0">
            <a:spAutoFit/>
          </a:bodyPr>
          <a:lstStyle/>
          <a:p>
            <a:pPr marL="9525" defTabSz="457200">
              <a:spcBef>
                <a:spcPts val="75"/>
              </a:spcBef>
            </a:pPr>
            <a:r>
              <a:rPr kumimoji="0" sz="1350" spc="-19" dirty="0">
                <a:solidFill>
                  <a:prstClr val="black"/>
                </a:solidFill>
                <a:latin typeface="游ゴシック"/>
                <a:cs typeface="游ゴシック"/>
              </a:rPr>
              <a:t>和装</a:t>
            </a:r>
            <a:endParaRPr kumimoji="0" sz="1350">
              <a:solidFill>
                <a:prstClr val="black"/>
              </a:solidFill>
              <a:latin typeface="游ゴシック"/>
              <a:cs typeface="游ゴシック"/>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171015" y="1543575"/>
            <a:ext cx="3450431" cy="425116"/>
          </a:xfrm>
          <a:prstGeom prst="rect">
            <a:avLst/>
          </a:prstGeom>
        </p:spPr>
        <p:txBody>
          <a:bodyPr vert="horz" wrap="square" lIns="0" tIns="9525" rIns="0" bIns="0" rtlCol="0" anchor="ctr">
            <a:spAutoFit/>
          </a:bodyPr>
          <a:lstStyle/>
          <a:p>
            <a:pPr marL="9525">
              <a:lnSpc>
                <a:spcPct val="100000"/>
              </a:lnSpc>
              <a:spcBef>
                <a:spcPts val="75"/>
              </a:spcBef>
            </a:pPr>
            <a:r>
              <a:rPr spc="-4" dirty="0"/>
              <a:t>ビジネスのスタイル例</a:t>
            </a:r>
          </a:p>
        </p:txBody>
      </p:sp>
      <p:pic>
        <p:nvPicPr>
          <p:cNvPr id="3" name="object 3"/>
          <p:cNvPicPr/>
          <p:nvPr/>
        </p:nvPicPr>
        <p:blipFill>
          <a:blip r:embed="rId2" cstate="print"/>
          <a:stretch>
            <a:fillRect/>
          </a:stretch>
        </p:blipFill>
        <p:spPr>
          <a:xfrm>
            <a:off x="4806698" y="2748916"/>
            <a:ext cx="1024127" cy="1939671"/>
          </a:xfrm>
          <a:prstGeom prst="rect">
            <a:avLst/>
          </a:prstGeom>
        </p:spPr>
      </p:pic>
      <p:sp>
        <p:nvSpPr>
          <p:cNvPr id="4" name="object 4"/>
          <p:cNvSpPr txBox="1"/>
          <p:nvPr/>
        </p:nvSpPr>
        <p:spPr>
          <a:xfrm>
            <a:off x="1803197" y="2292953"/>
            <a:ext cx="2762250" cy="2069156"/>
          </a:xfrm>
          <a:prstGeom prst="rect">
            <a:avLst/>
          </a:prstGeom>
        </p:spPr>
        <p:txBody>
          <a:bodyPr vert="horz" wrap="square" lIns="0" tIns="9525" rIns="0" bIns="0" rtlCol="0">
            <a:spAutoFit/>
          </a:bodyPr>
          <a:lstStyle/>
          <a:p>
            <a:pPr marL="1427321" defTabSz="457200">
              <a:spcBef>
                <a:spcPts val="75"/>
              </a:spcBef>
            </a:pPr>
            <a:r>
              <a:rPr kumimoji="0" spc="-19" dirty="0">
                <a:solidFill>
                  <a:prstClr val="black"/>
                </a:solidFill>
                <a:latin typeface="游ゴシック"/>
                <a:cs typeface="游ゴシック"/>
              </a:rPr>
              <a:t>男性</a:t>
            </a:r>
            <a:endParaRPr kumimoji="0">
              <a:solidFill>
                <a:prstClr val="black"/>
              </a:solidFill>
              <a:latin typeface="游ゴシック"/>
              <a:cs typeface="游ゴシック"/>
            </a:endParaRPr>
          </a:p>
          <a:p>
            <a:pPr marL="9525" defTabSz="457200">
              <a:spcBef>
                <a:spcPts val="2609"/>
              </a:spcBef>
            </a:pPr>
            <a:r>
              <a:rPr kumimoji="0" sz="1350" spc="-8" dirty="0">
                <a:solidFill>
                  <a:prstClr val="black"/>
                </a:solidFill>
                <a:latin typeface="游ゴシック"/>
                <a:cs typeface="游ゴシック"/>
              </a:rPr>
              <a:t>・JC</a:t>
            </a:r>
            <a:r>
              <a:rPr kumimoji="0" sz="1350" spc="-4" dirty="0">
                <a:solidFill>
                  <a:prstClr val="black"/>
                </a:solidFill>
                <a:latin typeface="游ゴシック"/>
                <a:cs typeface="游ゴシック"/>
              </a:rPr>
              <a:t>バッジ、ネームプレート着用</a:t>
            </a:r>
            <a:endParaRPr kumimoji="0" sz="1350">
              <a:solidFill>
                <a:prstClr val="black"/>
              </a:solidFill>
              <a:latin typeface="游ゴシック"/>
              <a:cs typeface="游ゴシック"/>
            </a:endParaRPr>
          </a:p>
          <a:p>
            <a:pPr marL="9525" defTabSz="457200">
              <a:spcBef>
                <a:spcPts val="810"/>
              </a:spcBef>
            </a:pPr>
            <a:r>
              <a:rPr kumimoji="0" sz="1350" spc="-4" dirty="0">
                <a:solidFill>
                  <a:prstClr val="black"/>
                </a:solidFill>
                <a:latin typeface="游ゴシック"/>
                <a:cs typeface="游ゴシック"/>
              </a:rPr>
              <a:t>・スーツは華美でないもの</a:t>
            </a:r>
            <a:endParaRPr kumimoji="0" sz="1350">
              <a:solidFill>
                <a:prstClr val="black"/>
              </a:solidFill>
              <a:latin typeface="游ゴシック"/>
              <a:cs typeface="游ゴシック"/>
            </a:endParaRPr>
          </a:p>
          <a:p>
            <a:pPr marL="9525" defTabSz="457200">
              <a:spcBef>
                <a:spcPts val="810"/>
              </a:spcBef>
            </a:pPr>
            <a:r>
              <a:rPr kumimoji="0" sz="1350" spc="-4" dirty="0">
                <a:solidFill>
                  <a:prstClr val="black"/>
                </a:solidFill>
                <a:latin typeface="游ゴシック"/>
                <a:cs typeface="游ゴシック"/>
              </a:rPr>
              <a:t>・シャツは柄、派手なものは避ける</a:t>
            </a:r>
            <a:endParaRPr kumimoji="0" sz="1350">
              <a:solidFill>
                <a:prstClr val="black"/>
              </a:solidFill>
              <a:latin typeface="游ゴシック"/>
              <a:cs typeface="游ゴシック"/>
            </a:endParaRPr>
          </a:p>
          <a:p>
            <a:pPr marL="9525" defTabSz="457200">
              <a:spcBef>
                <a:spcPts val="810"/>
              </a:spcBef>
            </a:pPr>
            <a:r>
              <a:rPr kumimoji="0" sz="1350" spc="-11" dirty="0">
                <a:solidFill>
                  <a:prstClr val="black"/>
                </a:solidFill>
                <a:latin typeface="游ゴシック"/>
                <a:cs typeface="游ゴシック"/>
              </a:rPr>
              <a:t>・靴は華美でない色の革靴</a:t>
            </a:r>
            <a:endParaRPr kumimoji="0" sz="1350">
              <a:solidFill>
                <a:prstClr val="black"/>
              </a:solidFill>
              <a:latin typeface="游ゴシック"/>
              <a:cs typeface="游ゴシック"/>
            </a:endParaRPr>
          </a:p>
          <a:p>
            <a:pPr marL="9525" defTabSz="457200">
              <a:spcBef>
                <a:spcPts val="814"/>
              </a:spcBef>
            </a:pPr>
            <a:r>
              <a:rPr kumimoji="0" sz="1350" dirty="0">
                <a:solidFill>
                  <a:prstClr val="black"/>
                </a:solidFill>
                <a:latin typeface="游ゴシック"/>
                <a:cs typeface="游ゴシック"/>
              </a:rPr>
              <a:t>・くるぶしの見える靴下は</a:t>
            </a:r>
            <a:r>
              <a:rPr kumimoji="0" sz="1350" spc="-19" dirty="0">
                <a:solidFill>
                  <a:prstClr val="black"/>
                </a:solidFill>
                <a:latin typeface="游ゴシック"/>
                <a:cs typeface="游ゴシック"/>
              </a:rPr>
              <a:t>NG</a:t>
            </a:r>
            <a:endParaRPr kumimoji="0" sz="1350">
              <a:solidFill>
                <a:prstClr val="black"/>
              </a:solidFill>
              <a:latin typeface="游ゴシック"/>
              <a:cs typeface="游ゴシック"/>
            </a:endParaRPr>
          </a:p>
        </p:txBody>
      </p:sp>
      <p:pic>
        <p:nvPicPr>
          <p:cNvPr id="5" name="object 5"/>
          <p:cNvPicPr/>
          <p:nvPr/>
        </p:nvPicPr>
        <p:blipFill>
          <a:blip r:embed="rId3" cstate="print"/>
          <a:stretch>
            <a:fillRect/>
          </a:stretch>
        </p:blipFill>
        <p:spPr>
          <a:xfrm>
            <a:off x="9073515" y="2958083"/>
            <a:ext cx="1160144" cy="1597914"/>
          </a:xfrm>
          <a:prstGeom prst="rect">
            <a:avLst/>
          </a:prstGeom>
        </p:spPr>
      </p:pic>
      <p:sp>
        <p:nvSpPr>
          <p:cNvPr id="6" name="object 6"/>
          <p:cNvSpPr txBox="1"/>
          <p:nvPr/>
        </p:nvSpPr>
        <p:spPr>
          <a:xfrm>
            <a:off x="6420422" y="2284285"/>
            <a:ext cx="2261711" cy="2081980"/>
          </a:xfrm>
          <a:prstGeom prst="rect">
            <a:avLst/>
          </a:prstGeom>
        </p:spPr>
        <p:txBody>
          <a:bodyPr vert="horz" wrap="square" lIns="0" tIns="9525" rIns="0" bIns="0" rtlCol="0">
            <a:spAutoFit/>
          </a:bodyPr>
          <a:lstStyle/>
          <a:p>
            <a:pPr marR="260985" algn="r" defTabSz="457200">
              <a:spcBef>
                <a:spcPts val="75"/>
              </a:spcBef>
            </a:pPr>
            <a:r>
              <a:rPr kumimoji="0" spc="-19" dirty="0">
                <a:solidFill>
                  <a:prstClr val="black"/>
                </a:solidFill>
                <a:latin typeface="游ゴシック"/>
                <a:cs typeface="游ゴシック"/>
              </a:rPr>
              <a:t>女性</a:t>
            </a:r>
            <a:endParaRPr kumimoji="0">
              <a:solidFill>
                <a:prstClr val="black"/>
              </a:solidFill>
              <a:latin typeface="游ゴシック"/>
              <a:cs typeface="游ゴシック"/>
            </a:endParaRPr>
          </a:p>
          <a:p>
            <a:pPr marL="9525" defTabSz="457200">
              <a:spcBef>
                <a:spcPts val="2678"/>
              </a:spcBef>
            </a:pPr>
            <a:r>
              <a:rPr kumimoji="0" sz="1350" spc="-8" dirty="0">
                <a:solidFill>
                  <a:prstClr val="black"/>
                </a:solidFill>
                <a:latin typeface="游ゴシック"/>
                <a:cs typeface="游ゴシック"/>
              </a:rPr>
              <a:t>・JC</a:t>
            </a:r>
            <a:r>
              <a:rPr kumimoji="0" sz="1350" spc="-11" dirty="0">
                <a:solidFill>
                  <a:prstClr val="black"/>
                </a:solidFill>
                <a:latin typeface="游ゴシック"/>
                <a:cs typeface="游ゴシック"/>
              </a:rPr>
              <a:t>バッジ、ネームプレート</a:t>
            </a:r>
            <a:endParaRPr kumimoji="0" sz="1350">
              <a:solidFill>
                <a:prstClr val="black"/>
              </a:solidFill>
              <a:latin typeface="游ゴシック"/>
              <a:cs typeface="游ゴシック"/>
            </a:endParaRPr>
          </a:p>
          <a:p>
            <a:pPr marL="9525" defTabSz="457200">
              <a:spcBef>
                <a:spcPts val="810"/>
              </a:spcBef>
            </a:pPr>
            <a:r>
              <a:rPr kumimoji="0" sz="1350" spc="-19" dirty="0">
                <a:solidFill>
                  <a:prstClr val="black"/>
                </a:solidFill>
                <a:latin typeface="游ゴシック"/>
                <a:cs typeface="游ゴシック"/>
              </a:rPr>
              <a:t>着用</a:t>
            </a:r>
            <a:endParaRPr kumimoji="0" sz="1350">
              <a:solidFill>
                <a:prstClr val="black"/>
              </a:solidFill>
              <a:latin typeface="游ゴシック"/>
              <a:cs typeface="游ゴシック"/>
            </a:endParaRPr>
          </a:p>
          <a:p>
            <a:pPr marL="9525" defTabSz="457200">
              <a:spcBef>
                <a:spcPts val="810"/>
              </a:spcBef>
            </a:pPr>
            <a:r>
              <a:rPr kumimoji="0" sz="1350" spc="-4" dirty="0">
                <a:solidFill>
                  <a:prstClr val="black"/>
                </a:solidFill>
                <a:latin typeface="游ゴシック"/>
                <a:cs typeface="游ゴシック"/>
              </a:rPr>
              <a:t>・スーツは華美でないもの</a:t>
            </a:r>
            <a:endParaRPr kumimoji="0" sz="1350">
              <a:solidFill>
                <a:prstClr val="black"/>
              </a:solidFill>
              <a:latin typeface="游ゴシック"/>
              <a:cs typeface="游ゴシック"/>
            </a:endParaRPr>
          </a:p>
          <a:p>
            <a:pPr marL="9525" defTabSz="457200">
              <a:spcBef>
                <a:spcPts val="810"/>
              </a:spcBef>
            </a:pPr>
            <a:r>
              <a:rPr kumimoji="0" sz="1350" spc="-11" dirty="0">
                <a:solidFill>
                  <a:prstClr val="black"/>
                </a:solidFill>
                <a:latin typeface="游ゴシック"/>
                <a:cs typeface="游ゴシック"/>
              </a:rPr>
              <a:t>・シャツは柄、派手なものは</a:t>
            </a:r>
            <a:endParaRPr kumimoji="0" sz="1350">
              <a:solidFill>
                <a:prstClr val="black"/>
              </a:solidFill>
              <a:latin typeface="游ゴシック"/>
              <a:cs typeface="游ゴシック"/>
            </a:endParaRPr>
          </a:p>
          <a:p>
            <a:pPr marL="9525" defTabSz="457200">
              <a:spcBef>
                <a:spcPts val="814"/>
              </a:spcBef>
            </a:pPr>
            <a:r>
              <a:rPr kumimoji="0" sz="1350" spc="-15" dirty="0">
                <a:solidFill>
                  <a:prstClr val="black"/>
                </a:solidFill>
                <a:latin typeface="游ゴシック"/>
                <a:cs typeface="游ゴシック"/>
              </a:rPr>
              <a:t>避ける</a:t>
            </a:r>
            <a:endParaRPr kumimoji="0" sz="1350">
              <a:solidFill>
                <a:prstClr val="black"/>
              </a:solidFill>
              <a:latin typeface="游ゴシック"/>
              <a:cs typeface="游ゴシック"/>
            </a:endParaRPr>
          </a:p>
        </p:txBody>
      </p:sp>
      <p:sp>
        <p:nvSpPr>
          <p:cNvPr id="7" name="object 7"/>
          <p:cNvSpPr txBox="1">
            <a:spLocks noGrp="1"/>
          </p:cNvSpPr>
          <p:nvPr>
            <p:ph type="sldNum" sz="quarter" idx="7"/>
          </p:nvPr>
        </p:nvSpPr>
        <p:spPr>
          <a:xfrm>
            <a:off x="6367463" y="5692283"/>
            <a:ext cx="1543050" cy="138308"/>
          </a:xfrm>
          <a:prstGeom prst="rect">
            <a:avLst/>
          </a:prstGeom>
        </p:spPr>
        <p:txBody>
          <a:bodyPr vert="horz" wrap="square" lIns="0" tIns="0" rIns="0" bIns="0" rtlCol="0" anchor="ctr">
            <a:spAutoFit/>
          </a:bodyPr>
          <a:lstStyle/>
          <a:p>
            <a:pPr marL="28575" defTabSz="457200">
              <a:lnSpc>
                <a:spcPts val="1050"/>
              </a:lnSpc>
            </a:pPr>
            <a:fld id="{81D60167-4931-47E6-BA6A-407CBD079E47}" type="slidenum">
              <a:rPr kumimoji="0" spc="-38" dirty="0">
                <a:solidFill>
                  <a:prstClr val="white"/>
                </a:solidFill>
              </a:rPr>
              <a:pPr marL="28575" defTabSz="457200">
                <a:lnSpc>
                  <a:spcPts val="1050"/>
                </a:lnSpc>
              </a:pPr>
              <a:t>6</a:t>
            </a:fld>
            <a:endParaRPr kumimoji="0" spc="-38" dirty="0">
              <a:solidFill>
                <a:prstClr val="white"/>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59319" y="1694175"/>
            <a:ext cx="3973481" cy="502061"/>
          </a:xfrm>
          <a:prstGeom prst="rect">
            <a:avLst/>
          </a:prstGeom>
        </p:spPr>
        <p:txBody>
          <a:bodyPr vert="horz" wrap="square" lIns="0" tIns="9525" rIns="0" bIns="0" rtlCol="0" anchor="ctr">
            <a:spAutoFit/>
          </a:bodyPr>
          <a:lstStyle/>
          <a:p>
            <a:pPr marL="9525">
              <a:lnSpc>
                <a:spcPct val="100000"/>
              </a:lnSpc>
              <a:spcBef>
                <a:spcPts val="75"/>
              </a:spcBef>
            </a:pPr>
            <a:r>
              <a:rPr sz="3200" spc="-11" dirty="0"/>
              <a:t>クールビズについて</a:t>
            </a:r>
          </a:p>
        </p:txBody>
      </p:sp>
      <p:sp>
        <p:nvSpPr>
          <p:cNvPr id="4" name="object 4"/>
          <p:cNvSpPr txBox="1">
            <a:spLocks noGrp="1"/>
          </p:cNvSpPr>
          <p:nvPr>
            <p:ph type="sldNum" sz="quarter" idx="7"/>
          </p:nvPr>
        </p:nvSpPr>
        <p:spPr>
          <a:xfrm>
            <a:off x="14872716" y="6442104"/>
            <a:ext cx="173990" cy="179536"/>
          </a:xfrm>
          <a:prstGeom prst="rect">
            <a:avLst/>
          </a:prstGeom>
        </p:spPr>
        <p:txBody>
          <a:bodyPr vert="horz" wrap="square" lIns="0" tIns="0" rIns="0" bIns="0" rtlCol="0">
            <a:spAutoFit/>
          </a:bodyPr>
          <a:lstStyle>
            <a:defPPr>
              <a:defRPr kern="0"/>
            </a:defPPr>
            <a:lvl1pPr>
              <a:defRPr sz="1200" b="0" i="0">
                <a:solidFill>
                  <a:schemeClr val="bg1"/>
                </a:solidFill>
                <a:latin typeface="游ゴシック"/>
                <a:cs typeface="游ゴシック"/>
              </a:defRPr>
            </a:lvl1pPr>
          </a:lstStyle>
          <a:p>
            <a:pPr marL="38100" defTabSz="457200">
              <a:lnSpc>
                <a:spcPts val="1400"/>
              </a:lnSpc>
            </a:pPr>
            <a:fld id="{81D60167-4931-47E6-BA6A-407CBD079E47}" type="slidenum">
              <a:rPr kumimoji="0" lang="en-US" altLang="ja-JP" spc="-50">
                <a:solidFill>
                  <a:prstClr val="white"/>
                </a:solidFill>
                <a:ea typeface="游ゴシック" panose="020B0400000000000000" pitchFamily="50" charset="-128"/>
              </a:rPr>
              <a:pPr marL="38100" defTabSz="457200">
                <a:lnSpc>
                  <a:spcPts val="1400"/>
                </a:lnSpc>
              </a:pPr>
              <a:t>7</a:t>
            </a:fld>
            <a:endParaRPr kumimoji="0" spc="-38" dirty="0">
              <a:solidFill>
                <a:prstClr val="white"/>
              </a:solidFill>
            </a:endParaRPr>
          </a:p>
        </p:txBody>
      </p:sp>
      <p:sp>
        <p:nvSpPr>
          <p:cNvPr id="3" name="object 3"/>
          <p:cNvSpPr txBox="1"/>
          <p:nvPr/>
        </p:nvSpPr>
        <p:spPr>
          <a:xfrm>
            <a:off x="1995221" y="2588514"/>
            <a:ext cx="8096726" cy="1856342"/>
          </a:xfrm>
          <a:prstGeom prst="rect">
            <a:avLst/>
          </a:prstGeom>
        </p:spPr>
        <p:txBody>
          <a:bodyPr vert="horz" wrap="square" lIns="0" tIns="9525" rIns="0" bIns="0" rtlCol="0">
            <a:spAutoFit/>
          </a:bodyPr>
          <a:lstStyle/>
          <a:p>
            <a:pPr marL="9525" defTabSz="457200">
              <a:spcBef>
                <a:spcPts val="75"/>
              </a:spcBef>
            </a:pPr>
            <a:r>
              <a:rPr kumimoji="0" sz="1350" spc="-4" dirty="0">
                <a:solidFill>
                  <a:prstClr val="black"/>
                </a:solidFill>
                <a:latin typeface="游ゴシック"/>
                <a:cs typeface="游ゴシック"/>
              </a:rPr>
              <a:t>・夏期間</a:t>
            </a:r>
            <a:r>
              <a:rPr kumimoji="0" sz="1350" spc="-15" dirty="0">
                <a:solidFill>
                  <a:prstClr val="black"/>
                </a:solidFill>
                <a:latin typeface="游ゴシック"/>
                <a:cs typeface="游ゴシック"/>
              </a:rPr>
              <a:t>(5/1～9/30</a:t>
            </a:r>
            <a:r>
              <a:rPr kumimoji="0" sz="1350" spc="-11" dirty="0">
                <a:solidFill>
                  <a:prstClr val="black"/>
                </a:solidFill>
                <a:latin typeface="游ゴシック"/>
                <a:cs typeface="游ゴシック"/>
              </a:rPr>
              <a:t>)を目安とするが、主催者の判断で期間以外でも適用可能とする。</a:t>
            </a:r>
            <a:endParaRPr kumimoji="0" sz="1350" dirty="0">
              <a:solidFill>
                <a:prstClr val="black"/>
              </a:solidFill>
              <a:latin typeface="游ゴシック"/>
              <a:cs typeface="游ゴシック"/>
            </a:endParaRPr>
          </a:p>
          <a:p>
            <a:pPr marL="180499" marR="175259" indent="-171450" defTabSz="457200">
              <a:lnSpc>
                <a:spcPts val="3240"/>
              </a:lnSpc>
              <a:spcBef>
                <a:spcPts val="375"/>
              </a:spcBef>
            </a:pPr>
            <a:r>
              <a:rPr kumimoji="0" sz="1350" dirty="0">
                <a:solidFill>
                  <a:prstClr val="black"/>
                </a:solidFill>
                <a:latin typeface="游ゴシック"/>
                <a:cs typeface="游ゴシック"/>
              </a:rPr>
              <a:t>・</a:t>
            </a:r>
            <a:r>
              <a:rPr kumimoji="0" sz="1350" dirty="0" err="1">
                <a:solidFill>
                  <a:prstClr val="black"/>
                </a:solidFill>
                <a:latin typeface="游ゴシック"/>
                <a:cs typeface="游ゴシック"/>
              </a:rPr>
              <a:t>諸会議のうち、推奨服装規定が「スマートカジュアル」となっているものに関しては</a:t>
            </a:r>
            <a:r>
              <a:rPr kumimoji="0" sz="1350" dirty="0">
                <a:solidFill>
                  <a:prstClr val="black"/>
                </a:solidFill>
                <a:latin typeface="游ゴシック"/>
                <a:cs typeface="游ゴシック"/>
              </a:rPr>
              <a:t>、</a:t>
            </a:r>
            <a:r>
              <a:rPr kumimoji="0" lang="ja-JP" altLang="en-US" sz="1350" dirty="0">
                <a:solidFill>
                  <a:prstClr val="black"/>
                </a:solidFill>
                <a:latin typeface="游ゴシック"/>
                <a:ea typeface="游ゴシック" panose="020B0400000000000000" pitchFamily="50" charset="-128"/>
                <a:cs typeface="游ゴシック"/>
              </a:rPr>
              <a:t>次</a:t>
            </a:r>
            <a:r>
              <a:rPr kumimoji="0" sz="1350" spc="-11" dirty="0" err="1">
                <a:solidFill>
                  <a:prstClr val="black"/>
                </a:solidFill>
                <a:latin typeface="游ゴシック"/>
                <a:cs typeface="游ゴシック"/>
              </a:rPr>
              <a:t>ページに</a:t>
            </a:r>
            <a:r>
              <a:rPr kumimoji="0" sz="1350" spc="-4" dirty="0" err="1">
                <a:solidFill>
                  <a:prstClr val="black"/>
                </a:solidFill>
                <a:latin typeface="游ゴシック"/>
                <a:cs typeface="游ゴシック"/>
              </a:rPr>
              <a:t>示すスマートカジュアルのスタイル例に準ずる</a:t>
            </a:r>
            <a:r>
              <a:rPr kumimoji="0" sz="1350" spc="-4" dirty="0">
                <a:solidFill>
                  <a:prstClr val="black"/>
                </a:solidFill>
                <a:latin typeface="游ゴシック"/>
                <a:cs typeface="游ゴシック"/>
              </a:rPr>
              <a:t>。</a:t>
            </a:r>
            <a:endParaRPr kumimoji="0" sz="1350" dirty="0">
              <a:solidFill>
                <a:prstClr val="black"/>
              </a:solidFill>
              <a:latin typeface="游ゴシック"/>
              <a:cs typeface="游ゴシック"/>
            </a:endParaRPr>
          </a:p>
          <a:p>
            <a:pPr marL="180499" marR="3810" indent="-171450" defTabSz="457200">
              <a:lnSpc>
                <a:spcPts val="3240"/>
              </a:lnSpc>
            </a:pPr>
            <a:r>
              <a:rPr kumimoji="0" sz="1350" dirty="0">
                <a:solidFill>
                  <a:prstClr val="black"/>
                </a:solidFill>
                <a:latin typeface="游ゴシック"/>
                <a:cs typeface="游ゴシック"/>
              </a:rPr>
              <a:t>・</a:t>
            </a:r>
            <a:r>
              <a:rPr kumimoji="0" sz="1350" dirty="0" err="1">
                <a:solidFill>
                  <a:prstClr val="black"/>
                </a:solidFill>
                <a:latin typeface="游ゴシック"/>
                <a:cs typeface="游ゴシック"/>
              </a:rPr>
              <a:t>諸会議のうち、推奨服装規定が「ビジネス」となっているものに関しては</a:t>
            </a:r>
            <a:r>
              <a:rPr kumimoji="0" sz="1350" dirty="0">
                <a:solidFill>
                  <a:prstClr val="black"/>
                </a:solidFill>
                <a:latin typeface="游ゴシック"/>
                <a:cs typeface="游ゴシック"/>
              </a:rPr>
              <a:t>、</a:t>
            </a:r>
            <a:r>
              <a:rPr kumimoji="0" lang="ja-JP" altLang="en-US" sz="1350" spc="-8" dirty="0">
                <a:solidFill>
                  <a:prstClr val="black"/>
                </a:solidFill>
                <a:latin typeface="游ゴシック"/>
                <a:ea typeface="游ゴシック" panose="020B0400000000000000" pitchFamily="50" charset="-128"/>
                <a:cs typeface="游ゴシック"/>
              </a:rPr>
              <a:t>前</a:t>
            </a:r>
            <a:r>
              <a:rPr kumimoji="0" sz="1350" spc="-4" dirty="0" err="1">
                <a:solidFill>
                  <a:prstClr val="black"/>
                </a:solidFill>
                <a:latin typeface="游ゴシック"/>
                <a:cs typeface="游ゴシック"/>
              </a:rPr>
              <a:t>ページに示すビジネスのスタイル例をベースに、男性については、ノーネクタイ可、開襟は第一ボタンのみとする</a:t>
            </a:r>
            <a:r>
              <a:rPr kumimoji="0" sz="1350" spc="-4" dirty="0">
                <a:solidFill>
                  <a:prstClr val="black"/>
                </a:solidFill>
                <a:latin typeface="游ゴシック"/>
                <a:cs typeface="游ゴシック"/>
              </a:rPr>
              <a:t>。</a:t>
            </a:r>
            <a:endParaRPr kumimoji="0" sz="1350" dirty="0">
              <a:solidFill>
                <a:prstClr val="black"/>
              </a:solidFill>
              <a:latin typeface="游ゴシック"/>
              <a:cs typeface="游ゴシック"/>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006193" y="1515950"/>
            <a:ext cx="7823607" cy="563616"/>
          </a:xfrm>
          <a:prstGeom prst="rect">
            <a:avLst/>
          </a:prstGeom>
        </p:spPr>
        <p:txBody>
          <a:bodyPr vert="horz" wrap="square" lIns="0" tIns="9525" rIns="0" bIns="0" rtlCol="0" anchor="ctr">
            <a:spAutoFit/>
          </a:bodyPr>
          <a:lstStyle/>
          <a:p>
            <a:pPr marL="9525">
              <a:lnSpc>
                <a:spcPct val="100000"/>
              </a:lnSpc>
              <a:spcBef>
                <a:spcPts val="75"/>
              </a:spcBef>
            </a:pPr>
            <a:r>
              <a:rPr sz="3600" spc="-11" dirty="0"/>
              <a:t>スマートカジュアルのスタイル例</a:t>
            </a:r>
          </a:p>
        </p:txBody>
      </p:sp>
      <p:sp>
        <p:nvSpPr>
          <p:cNvPr id="3" name="object 3"/>
          <p:cNvSpPr txBox="1"/>
          <p:nvPr/>
        </p:nvSpPr>
        <p:spPr>
          <a:xfrm>
            <a:off x="1729130" y="2762216"/>
            <a:ext cx="2762250" cy="2494112"/>
          </a:xfrm>
          <a:prstGeom prst="rect">
            <a:avLst/>
          </a:prstGeom>
        </p:spPr>
        <p:txBody>
          <a:bodyPr vert="horz" wrap="square" lIns="0" tIns="112871" rIns="0" bIns="0" rtlCol="0">
            <a:spAutoFit/>
          </a:bodyPr>
          <a:lstStyle/>
          <a:p>
            <a:pPr marL="9525" defTabSz="457200">
              <a:spcBef>
                <a:spcPts val="889"/>
              </a:spcBef>
            </a:pPr>
            <a:r>
              <a:rPr kumimoji="0" sz="1350" spc="-11" dirty="0">
                <a:solidFill>
                  <a:prstClr val="black"/>
                </a:solidFill>
                <a:latin typeface="游ゴシック"/>
                <a:cs typeface="游ゴシック"/>
              </a:rPr>
              <a:t>シャツ、ジャケット、パンツに革靴</a:t>
            </a:r>
            <a:endParaRPr kumimoji="0" sz="1350">
              <a:solidFill>
                <a:prstClr val="black"/>
              </a:solidFill>
              <a:latin typeface="游ゴシック"/>
              <a:cs typeface="游ゴシック"/>
            </a:endParaRPr>
          </a:p>
          <a:p>
            <a:pPr marL="9525" defTabSz="457200">
              <a:spcBef>
                <a:spcPts val="810"/>
              </a:spcBef>
            </a:pPr>
            <a:r>
              <a:rPr kumimoji="0" sz="1350" spc="-4" dirty="0">
                <a:solidFill>
                  <a:srgbClr val="FF0000"/>
                </a:solidFill>
                <a:latin typeface="游ゴシック"/>
                <a:cs typeface="游ゴシック"/>
              </a:rPr>
              <a:t>○ポロシャツ等襟のついたもの</a:t>
            </a:r>
            <a:endParaRPr kumimoji="0" sz="1350">
              <a:solidFill>
                <a:prstClr val="black"/>
              </a:solidFill>
              <a:latin typeface="游ゴシック"/>
              <a:cs typeface="游ゴシック"/>
            </a:endParaRPr>
          </a:p>
          <a:p>
            <a:pPr marL="180975" defTabSz="457200">
              <a:spcBef>
                <a:spcPts val="810"/>
              </a:spcBef>
            </a:pPr>
            <a:r>
              <a:rPr kumimoji="0" sz="1350" spc="-8" dirty="0">
                <a:solidFill>
                  <a:srgbClr val="FF0000"/>
                </a:solidFill>
                <a:latin typeface="游ゴシック"/>
                <a:cs typeface="游ゴシック"/>
              </a:rPr>
              <a:t>(クールビズ期間のみ)</a:t>
            </a:r>
            <a:endParaRPr kumimoji="0" sz="1350">
              <a:solidFill>
                <a:prstClr val="black"/>
              </a:solidFill>
              <a:latin typeface="游ゴシック"/>
              <a:cs typeface="游ゴシック"/>
            </a:endParaRPr>
          </a:p>
          <a:p>
            <a:pPr marL="9525" defTabSz="457200">
              <a:spcBef>
                <a:spcPts val="810"/>
              </a:spcBef>
            </a:pPr>
            <a:r>
              <a:rPr kumimoji="0" sz="1350" spc="-11" dirty="0">
                <a:solidFill>
                  <a:prstClr val="black"/>
                </a:solidFill>
                <a:latin typeface="游ゴシック"/>
                <a:cs typeface="游ゴシック"/>
              </a:rPr>
              <a:t>○デニム(ダメージ加工等で</a:t>
            </a:r>
            <a:endParaRPr kumimoji="0" sz="1350">
              <a:solidFill>
                <a:prstClr val="black"/>
              </a:solidFill>
              <a:latin typeface="游ゴシック"/>
              <a:cs typeface="游ゴシック"/>
            </a:endParaRPr>
          </a:p>
          <a:p>
            <a:pPr marL="180975" defTabSz="457200">
              <a:spcBef>
                <a:spcPts val="814"/>
              </a:spcBef>
            </a:pPr>
            <a:r>
              <a:rPr kumimoji="0" sz="1350" spc="-4" dirty="0">
                <a:solidFill>
                  <a:prstClr val="black"/>
                </a:solidFill>
                <a:latin typeface="游ゴシック"/>
                <a:cs typeface="游ゴシック"/>
              </a:rPr>
              <a:t>素肌が露出しないもの)</a:t>
            </a:r>
            <a:endParaRPr kumimoji="0" sz="1350">
              <a:solidFill>
                <a:prstClr val="black"/>
              </a:solidFill>
              <a:latin typeface="游ゴシック"/>
              <a:cs typeface="游ゴシック"/>
            </a:endParaRPr>
          </a:p>
          <a:p>
            <a:pPr marL="9525" defTabSz="457200">
              <a:spcBef>
                <a:spcPts val="810"/>
              </a:spcBef>
            </a:pPr>
            <a:r>
              <a:rPr kumimoji="0" sz="1350" spc="-8" dirty="0">
                <a:solidFill>
                  <a:prstClr val="black"/>
                </a:solidFill>
                <a:latin typeface="游ゴシック"/>
                <a:cs typeface="游ゴシック"/>
              </a:rPr>
              <a:t>○スニーカー(華美でないもの)</a:t>
            </a:r>
            <a:endParaRPr kumimoji="0" sz="1350">
              <a:solidFill>
                <a:prstClr val="black"/>
              </a:solidFill>
              <a:latin typeface="游ゴシック"/>
              <a:cs typeface="游ゴシック"/>
            </a:endParaRPr>
          </a:p>
          <a:p>
            <a:pPr marL="9525" defTabSz="457200">
              <a:spcBef>
                <a:spcPts val="810"/>
              </a:spcBef>
            </a:pPr>
            <a:r>
              <a:rPr kumimoji="0" sz="1350" spc="-15" dirty="0">
                <a:solidFill>
                  <a:prstClr val="black"/>
                </a:solidFill>
                <a:latin typeface="游ゴシック"/>
                <a:cs typeface="游ゴシック"/>
              </a:rPr>
              <a:t>×短パン</a:t>
            </a:r>
            <a:endParaRPr kumimoji="0" sz="1350">
              <a:solidFill>
                <a:prstClr val="black"/>
              </a:solidFill>
              <a:latin typeface="游ゴシック"/>
              <a:cs typeface="游ゴシック"/>
            </a:endParaRPr>
          </a:p>
          <a:p>
            <a:pPr marL="9525" defTabSz="457200">
              <a:spcBef>
                <a:spcPts val="810"/>
              </a:spcBef>
            </a:pPr>
            <a:r>
              <a:rPr kumimoji="0" sz="1350" spc="-8" dirty="0">
                <a:solidFill>
                  <a:prstClr val="black"/>
                </a:solidFill>
                <a:latin typeface="游ゴシック"/>
                <a:cs typeface="游ゴシック"/>
              </a:rPr>
              <a:t>×サンダル</a:t>
            </a:r>
            <a:endParaRPr kumimoji="0" sz="1350">
              <a:solidFill>
                <a:prstClr val="black"/>
              </a:solidFill>
              <a:latin typeface="游ゴシック"/>
              <a:cs typeface="游ゴシック"/>
            </a:endParaRPr>
          </a:p>
        </p:txBody>
      </p:sp>
      <p:pic>
        <p:nvPicPr>
          <p:cNvPr id="4" name="object 4"/>
          <p:cNvPicPr/>
          <p:nvPr/>
        </p:nvPicPr>
        <p:blipFill>
          <a:blip r:embed="rId2" cstate="print"/>
          <a:stretch>
            <a:fillRect/>
          </a:stretch>
        </p:blipFill>
        <p:spPr>
          <a:xfrm>
            <a:off x="4642105" y="4221100"/>
            <a:ext cx="1081277" cy="1080135"/>
          </a:xfrm>
          <a:prstGeom prst="rect">
            <a:avLst/>
          </a:prstGeom>
        </p:spPr>
      </p:pic>
      <p:pic>
        <p:nvPicPr>
          <p:cNvPr id="5" name="object 5"/>
          <p:cNvPicPr/>
          <p:nvPr/>
        </p:nvPicPr>
        <p:blipFill>
          <a:blip r:embed="rId3" cstate="print"/>
          <a:stretch>
            <a:fillRect/>
          </a:stretch>
        </p:blipFill>
        <p:spPr>
          <a:xfrm>
            <a:off x="4642105" y="2884932"/>
            <a:ext cx="1081277" cy="1088136"/>
          </a:xfrm>
          <a:prstGeom prst="rect">
            <a:avLst/>
          </a:prstGeom>
        </p:spPr>
      </p:pic>
      <p:sp>
        <p:nvSpPr>
          <p:cNvPr id="6" name="object 6"/>
          <p:cNvSpPr txBox="1"/>
          <p:nvPr/>
        </p:nvSpPr>
        <p:spPr>
          <a:xfrm>
            <a:off x="6560820" y="2762216"/>
            <a:ext cx="2486025" cy="2494112"/>
          </a:xfrm>
          <a:prstGeom prst="rect">
            <a:avLst/>
          </a:prstGeom>
        </p:spPr>
        <p:txBody>
          <a:bodyPr vert="horz" wrap="square" lIns="0" tIns="112871" rIns="0" bIns="0" rtlCol="0">
            <a:spAutoFit/>
          </a:bodyPr>
          <a:lstStyle/>
          <a:p>
            <a:pPr marL="9525" defTabSz="457200">
              <a:spcBef>
                <a:spcPts val="889"/>
              </a:spcBef>
            </a:pPr>
            <a:r>
              <a:rPr kumimoji="0" sz="1350" spc="-15" dirty="0">
                <a:solidFill>
                  <a:prstClr val="black"/>
                </a:solidFill>
                <a:latin typeface="游ゴシック"/>
                <a:cs typeface="游ゴシック"/>
              </a:rPr>
              <a:t>○パンツスタイル</a:t>
            </a:r>
            <a:endParaRPr kumimoji="0" sz="1350">
              <a:solidFill>
                <a:prstClr val="black"/>
              </a:solidFill>
              <a:latin typeface="游ゴシック"/>
              <a:cs typeface="游ゴシック"/>
            </a:endParaRPr>
          </a:p>
          <a:p>
            <a:pPr marL="9525" defTabSz="457200">
              <a:spcBef>
                <a:spcPts val="810"/>
              </a:spcBef>
            </a:pPr>
            <a:r>
              <a:rPr kumimoji="0" sz="1350" spc="-8" dirty="0">
                <a:solidFill>
                  <a:prstClr val="black"/>
                </a:solidFill>
                <a:latin typeface="游ゴシック"/>
                <a:cs typeface="游ゴシック"/>
              </a:rPr>
              <a:t>○スカートスタイル</a:t>
            </a:r>
            <a:endParaRPr kumimoji="0" sz="1350">
              <a:solidFill>
                <a:prstClr val="black"/>
              </a:solidFill>
              <a:latin typeface="游ゴシック"/>
              <a:cs typeface="游ゴシック"/>
            </a:endParaRPr>
          </a:p>
          <a:p>
            <a:pPr marL="9525" defTabSz="457200">
              <a:spcBef>
                <a:spcPts val="810"/>
              </a:spcBef>
            </a:pPr>
            <a:r>
              <a:rPr kumimoji="0" sz="1350" spc="-4" dirty="0">
                <a:solidFill>
                  <a:prstClr val="black"/>
                </a:solidFill>
                <a:latin typeface="游ゴシック"/>
                <a:cs typeface="游ゴシック"/>
              </a:rPr>
              <a:t>○ワンピーススタイル</a:t>
            </a:r>
            <a:endParaRPr kumimoji="0" sz="1350">
              <a:solidFill>
                <a:prstClr val="black"/>
              </a:solidFill>
              <a:latin typeface="游ゴシック"/>
              <a:cs typeface="游ゴシック"/>
            </a:endParaRPr>
          </a:p>
          <a:p>
            <a:pPr marL="9525" defTabSz="457200">
              <a:spcBef>
                <a:spcPts val="810"/>
              </a:spcBef>
            </a:pPr>
            <a:r>
              <a:rPr kumimoji="0" sz="1350" spc="-15" dirty="0">
                <a:solidFill>
                  <a:prstClr val="black"/>
                </a:solidFill>
                <a:latin typeface="游ゴシック"/>
                <a:cs typeface="游ゴシック"/>
              </a:rPr>
              <a:t>○デニム(ダメージ加工等</a:t>
            </a:r>
            <a:endParaRPr kumimoji="0" sz="1350">
              <a:solidFill>
                <a:prstClr val="black"/>
              </a:solidFill>
              <a:latin typeface="游ゴシック"/>
              <a:cs typeface="游ゴシック"/>
            </a:endParaRPr>
          </a:p>
          <a:p>
            <a:pPr marL="523875" defTabSz="457200">
              <a:spcBef>
                <a:spcPts val="814"/>
              </a:spcBef>
            </a:pPr>
            <a:r>
              <a:rPr kumimoji="0" sz="1350" spc="-4" dirty="0">
                <a:solidFill>
                  <a:prstClr val="black"/>
                </a:solidFill>
                <a:latin typeface="游ゴシック"/>
                <a:cs typeface="游ゴシック"/>
              </a:rPr>
              <a:t>で素肌が露出しないもの)</a:t>
            </a:r>
            <a:endParaRPr kumimoji="0" sz="1350">
              <a:solidFill>
                <a:prstClr val="black"/>
              </a:solidFill>
              <a:latin typeface="游ゴシック"/>
              <a:cs typeface="游ゴシック"/>
            </a:endParaRPr>
          </a:p>
          <a:p>
            <a:pPr marL="9525" defTabSz="457200">
              <a:spcBef>
                <a:spcPts val="810"/>
              </a:spcBef>
            </a:pPr>
            <a:r>
              <a:rPr kumimoji="0" sz="1350" spc="-4" dirty="0">
                <a:solidFill>
                  <a:prstClr val="black"/>
                </a:solidFill>
                <a:latin typeface="游ゴシック"/>
                <a:cs typeface="游ゴシック"/>
              </a:rPr>
              <a:t>○スニーカー、ミュール、</a:t>
            </a:r>
            <a:endParaRPr kumimoji="0" sz="1350">
              <a:solidFill>
                <a:prstClr val="black"/>
              </a:solidFill>
              <a:latin typeface="游ゴシック"/>
              <a:cs typeface="游ゴシック"/>
            </a:endParaRPr>
          </a:p>
          <a:p>
            <a:pPr marL="237649" algn="ctr" defTabSz="457200">
              <a:spcBef>
                <a:spcPts val="810"/>
              </a:spcBef>
            </a:pPr>
            <a:r>
              <a:rPr kumimoji="0" sz="1350" spc="-15" dirty="0">
                <a:solidFill>
                  <a:prstClr val="black"/>
                </a:solidFill>
                <a:latin typeface="游ゴシック"/>
                <a:cs typeface="游ゴシック"/>
              </a:rPr>
              <a:t>サンダル(華美でないもの)</a:t>
            </a:r>
            <a:endParaRPr kumimoji="0" sz="1350">
              <a:solidFill>
                <a:prstClr val="black"/>
              </a:solidFill>
              <a:latin typeface="游ゴシック"/>
              <a:cs typeface="游ゴシック"/>
            </a:endParaRPr>
          </a:p>
          <a:p>
            <a:pPr marL="9525" defTabSz="457200">
              <a:spcBef>
                <a:spcPts val="810"/>
              </a:spcBef>
            </a:pPr>
            <a:r>
              <a:rPr kumimoji="0" sz="1350" spc="-4" dirty="0">
                <a:solidFill>
                  <a:prstClr val="black"/>
                </a:solidFill>
                <a:latin typeface="游ゴシック"/>
                <a:cs typeface="游ゴシック"/>
              </a:rPr>
              <a:t>×肌の露出の多い服装</a:t>
            </a:r>
            <a:endParaRPr kumimoji="0" sz="1350">
              <a:solidFill>
                <a:prstClr val="black"/>
              </a:solidFill>
              <a:latin typeface="游ゴシック"/>
              <a:cs typeface="游ゴシック"/>
            </a:endParaRPr>
          </a:p>
        </p:txBody>
      </p:sp>
      <p:sp>
        <p:nvSpPr>
          <p:cNvPr id="7" name="object 7"/>
          <p:cNvSpPr txBox="1"/>
          <p:nvPr/>
        </p:nvSpPr>
        <p:spPr>
          <a:xfrm>
            <a:off x="3245929" y="2240853"/>
            <a:ext cx="476250" cy="286617"/>
          </a:xfrm>
          <a:prstGeom prst="rect">
            <a:avLst/>
          </a:prstGeom>
        </p:spPr>
        <p:txBody>
          <a:bodyPr vert="horz" wrap="square" lIns="0" tIns="9525" rIns="0" bIns="0" rtlCol="0">
            <a:spAutoFit/>
          </a:bodyPr>
          <a:lstStyle/>
          <a:p>
            <a:pPr marL="9525" defTabSz="457200">
              <a:spcBef>
                <a:spcPts val="75"/>
              </a:spcBef>
            </a:pPr>
            <a:r>
              <a:rPr kumimoji="0" spc="-19" dirty="0">
                <a:solidFill>
                  <a:prstClr val="black"/>
                </a:solidFill>
                <a:latin typeface="游ゴシック"/>
                <a:cs typeface="游ゴシック"/>
              </a:rPr>
              <a:t>男性</a:t>
            </a:r>
            <a:endParaRPr kumimoji="0">
              <a:solidFill>
                <a:prstClr val="black"/>
              </a:solidFill>
              <a:latin typeface="游ゴシック"/>
              <a:cs typeface="游ゴシック"/>
            </a:endParaRPr>
          </a:p>
        </p:txBody>
      </p:sp>
      <p:sp>
        <p:nvSpPr>
          <p:cNvPr id="8" name="object 8"/>
          <p:cNvSpPr txBox="1"/>
          <p:nvPr/>
        </p:nvSpPr>
        <p:spPr>
          <a:xfrm>
            <a:off x="8131969" y="2240853"/>
            <a:ext cx="476250" cy="286617"/>
          </a:xfrm>
          <a:prstGeom prst="rect">
            <a:avLst/>
          </a:prstGeom>
        </p:spPr>
        <p:txBody>
          <a:bodyPr vert="horz" wrap="square" lIns="0" tIns="9525" rIns="0" bIns="0" rtlCol="0">
            <a:spAutoFit/>
          </a:bodyPr>
          <a:lstStyle/>
          <a:p>
            <a:pPr marL="9525" defTabSz="457200">
              <a:spcBef>
                <a:spcPts val="75"/>
              </a:spcBef>
            </a:pPr>
            <a:r>
              <a:rPr kumimoji="0" spc="-19" dirty="0">
                <a:solidFill>
                  <a:prstClr val="black"/>
                </a:solidFill>
                <a:latin typeface="游ゴシック"/>
                <a:cs typeface="游ゴシック"/>
              </a:rPr>
              <a:t>女性</a:t>
            </a:r>
            <a:endParaRPr kumimoji="0">
              <a:solidFill>
                <a:prstClr val="black"/>
              </a:solidFill>
              <a:latin typeface="游ゴシック"/>
              <a:cs typeface="游ゴシック"/>
            </a:endParaRPr>
          </a:p>
        </p:txBody>
      </p:sp>
      <p:pic>
        <p:nvPicPr>
          <p:cNvPr id="9" name="object 9"/>
          <p:cNvPicPr/>
          <p:nvPr/>
        </p:nvPicPr>
        <p:blipFill>
          <a:blip r:embed="rId4" cstate="print"/>
          <a:stretch>
            <a:fillRect/>
          </a:stretch>
        </p:blipFill>
        <p:spPr>
          <a:xfrm>
            <a:off x="9483852" y="3177541"/>
            <a:ext cx="1004697" cy="1644776"/>
          </a:xfrm>
          <a:prstGeom prst="rect">
            <a:avLst/>
          </a:prstGeom>
        </p:spPr>
      </p:pic>
      <p:sp>
        <p:nvSpPr>
          <p:cNvPr id="10" name="object 10"/>
          <p:cNvSpPr txBox="1">
            <a:spLocks noGrp="1"/>
          </p:cNvSpPr>
          <p:nvPr>
            <p:ph type="sldNum" sz="quarter" idx="7"/>
          </p:nvPr>
        </p:nvSpPr>
        <p:spPr>
          <a:xfrm>
            <a:off x="14872716" y="6442104"/>
            <a:ext cx="173990" cy="179536"/>
          </a:xfrm>
          <a:prstGeom prst="rect">
            <a:avLst/>
          </a:prstGeom>
        </p:spPr>
        <p:txBody>
          <a:bodyPr vert="horz" wrap="square" lIns="0" tIns="0" rIns="0" bIns="0" rtlCol="0">
            <a:spAutoFit/>
          </a:bodyPr>
          <a:lstStyle>
            <a:defPPr>
              <a:defRPr kern="0"/>
            </a:defPPr>
            <a:lvl1pPr>
              <a:defRPr sz="1200" b="0" i="0">
                <a:solidFill>
                  <a:schemeClr val="bg1"/>
                </a:solidFill>
                <a:latin typeface="游ゴシック"/>
                <a:cs typeface="游ゴシック"/>
              </a:defRPr>
            </a:lvl1pPr>
          </a:lstStyle>
          <a:p>
            <a:pPr marL="38100" defTabSz="457200">
              <a:lnSpc>
                <a:spcPts val="1400"/>
              </a:lnSpc>
            </a:pPr>
            <a:fld id="{81D60167-4931-47E6-BA6A-407CBD079E47}" type="slidenum">
              <a:rPr kumimoji="0" lang="en-US" altLang="ja-JP" spc="-50">
                <a:solidFill>
                  <a:prstClr val="white"/>
                </a:solidFill>
                <a:ea typeface="游ゴシック" panose="020B0400000000000000" pitchFamily="50" charset="-128"/>
              </a:rPr>
              <a:pPr marL="38100" defTabSz="457200">
                <a:lnSpc>
                  <a:spcPts val="1400"/>
                </a:lnSpc>
              </a:pPr>
              <a:t>8</a:t>
            </a:fld>
            <a:endParaRPr kumimoji="0" spc="-38" dirty="0">
              <a:solidFill>
                <a:prstClr val="white"/>
              </a:solidFill>
            </a:endParaRPr>
          </a:p>
        </p:txBody>
      </p:sp>
    </p:spTree>
  </p:cSld>
  <p:clrMapOvr>
    <a:masterClrMapping/>
  </p:clrMapOvr>
</p:sld>
</file>

<file path=ppt/theme/theme1.xml><?xml version="1.0" encoding="utf-8"?>
<a:theme xmlns:a="http://schemas.openxmlformats.org/drawingml/2006/main" name="1_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235</Words>
  <Application>Microsoft Office PowerPoint</Application>
  <PresentationFormat>ワイド画面</PresentationFormat>
  <Paragraphs>90</Paragraphs>
  <Slides>8</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8</vt:i4>
      </vt:variant>
    </vt:vector>
  </HeadingPairs>
  <TitlesOfParts>
    <vt:vector size="14" baseType="lpstr">
      <vt:lpstr>Helvetica Neue Light</vt:lpstr>
      <vt:lpstr>游ゴシック</vt:lpstr>
      <vt:lpstr>Arial</vt:lpstr>
      <vt:lpstr>Calibri</vt:lpstr>
      <vt:lpstr>Calibri Light</vt:lpstr>
      <vt:lpstr>1_Office テーマ</vt:lpstr>
      <vt:lpstr>ドレススコード</vt:lpstr>
      <vt:lpstr>前年度からの変更点</vt:lpstr>
      <vt:lpstr>2024年度服装規定(ドレスコード)</vt:lpstr>
      <vt:lpstr>フォーマルのスタイル例(男性版)</vt:lpstr>
      <vt:lpstr>フォーマルのスタイル例(女性版)</vt:lpstr>
      <vt:lpstr>ビジネスのスタイル例</vt:lpstr>
      <vt:lpstr>クールビズについて</vt:lpstr>
      <vt:lpstr>スマートカジュアルのスタイル例</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仁裕 仲野</dc:creator>
  <cp:lastModifiedBy>user</cp:lastModifiedBy>
  <cp:revision>2</cp:revision>
  <dcterms:created xsi:type="dcterms:W3CDTF">2024-04-05T10:24:38Z</dcterms:created>
  <dcterms:modified xsi:type="dcterms:W3CDTF">2024-04-08T04:10:11Z</dcterms:modified>
</cp:coreProperties>
</file>